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7" r:id="rId3"/>
    <p:sldId id="276" r:id="rId4"/>
    <p:sldId id="275" r:id="rId5"/>
    <p:sldId id="274" r:id="rId6"/>
    <p:sldId id="273" r:id="rId7"/>
    <p:sldId id="272" r:id="rId8"/>
    <p:sldId id="271" r:id="rId9"/>
    <p:sldId id="270" r:id="rId10"/>
    <p:sldId id="269" r:id="rId11"/>
    <p:sldId id="268" r:id="rId12"/>
    <p:sldId id="267" r:id="rId13"/>
    <p:sldId id="266" r:id="rId14"/>
    <p:sldId id="265" r:id="rId15"/>
    <p:sldId id="26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6"/>
    <p:restoredTop sz="96327"/>
  </p:normalViewPr>
  <p:slideViewPr>
    <p:cSldViewPr snapToGrid="0">
      <p:cViewPr varScale="1">
        <p:scale>
          <a:sx n="180" d="100"/>
          <a:sy n="180" d="100"/>
        </p:scale>
        <p:origin x="208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9.png"/><Relationship Id="rId1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5.pn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12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10.png"/><Relationship Id="rId1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.png"/><Relationship Id="rId2" Type="http://schemas.openxmlformats.org/officeDocument/2006/relationships/image" Target="../media/image15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10.png"/><Relationship Id="rId5" Type="http://schemas.openxmlformats.org/officeDocument/2006/relationships/image" Target="../media/image13.png"/><Relationship Id="rId1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14.png"/><Relationship Id="rId9" Type="http://schemas.openxmlformats.org/officeDocument/2006/relationships/image" Target="../media/image12.png"/><Relationship Id="rId1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9.png"/><Relationship Id="rId1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17" Type="http://schemas.openxmlformats.org/officeDocument/2006/relationships/image" Target="../media/image6.png"/><Relationship Id="rId2" Type="http://schemas.openxmlformats.org/officeDocument/2006/relationships/image" Target="../media/image17.pn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1.png"/><Relationship Id="rId5" Type="http://schemas.openxmlformats.org/officeDocument/2006/relationships/image" Target="../media/image16.png"/><Relationship Id="rId1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15.png"/><Relationship Id="rId9" Type="http://schemas.openxmlformats.org/officeDocument/2006/relationships/image" Target="../media/image3.png"/><Relationship Id="rId1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12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10.png"/><Relationship Id="rId10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5" Type="http://schemas.openxmlformats.org/officeDocument/2006/relationships/image" Target="../media/image11.png"/><Relationship Id="rId10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8.png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latin typeface="Verdana" panose="020B0604030504040204" pitchFamily="34" charset="0"/>
              </a:rPr>
              <a:t>The process outlines the steps involved in analyzing the patient’s blood group and crossmatch, followed by the administration of the blood transfusion.</a:t>
            </a:r>
          </a:p>
          <a:p>
            <a:pPr marL="0" lvl="0" indent="0">
              <a:buNone/>
            </a:pPr>
            <a:endParaRPr lang="en-US" sz="2000" dirty="0">
              <a:latin typeface="Verdana" panose="020B0604030504040204" pitchFamily="34" charset="0"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Administration of a Blood transfusion 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8006312" y="4191137"/>
            <a:ext cx="1952244" cy="2312107"/>
            <a:chOff x="9097402" y="4191137"/>
            <a:chExt cx="1952244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909740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6659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x2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411673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8006312" y="4191137"/>
            <a:ext cx="1952244" cy="2312107"/>
            <a:chOff x="9097402" y="4191137"/>
            <a:chExt cx="1952244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909740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452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96874" y="3816805"/>
            <a:ext cx="1886413" cy="2329554"/>
            <a:chOff x="5687964" y="3816805"/>
            <a:chExt cx="1886413" cy="2329554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 venous infusion and stays with the patient </a:t>
              </a:r>
            </a:p>
            <a:p>
              <a:pPr algn="ctr"/>
              <a:endParaRPr lang="en-US" sz="1000" dirty="0"/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760816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x2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411673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8006312" y="4191137"/>
            <a:ext cx="1952244" cy="2312107"/>
            <a:chOff x="9097402" y="4191137"/>
            <a:chExt cx="1952244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909740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190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95A6C4C-4DBC-47D1-396B-766FD1D38362}"/>
              </a:ext>
            </a:extLst>
          </p:cNvPr>
          <p:cNvGrpSpPr/>
          <p:nvPr/>
        </p:nvGrpSpPr>
        <p:grpSpPr>
          <a:xfrm>
            <a:off x="2869220" y="3958031"/>
            <a:ext cx="2050576" cy="2342217"/>
            <a:chOff x="3960310" y="3958031"/>
            <a:chExt cx="2050576" cy="2342217"/>
          </a:xfrm>
        </p:grpSpPr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028119D3-9309-87BB-9960-B2DDEA21330B}"/>
                </a:ext>
              </a:extLst>
            </p:cNvPr>
            <p:cNvSpPr txBox="1"/>
            <p:nvPr/>
          </p:nvSpPr>
          <p:spPr>
            <a:xfrm>
              <a:off x="3960310" y="5284585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Vital observations are taken every 15mins and patient observed for signs of a reaction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DAB4562-344B-E52E-4B82-A9112BFB3F3C}"/>
                </a:ext>
              </a:extLst>
            </p:cNvPr>
            <p:cNvSpPr txBox="1"/>
            <p:nvPr/>
          </p:nvSpPr>
          <p:spPr>
            <a:xfrm>
              <a:off x="401439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464B4827-BE74-9AD9-954F-9B27B0C90D38}"/>
                </a:ext>
              </a:extLst>
            </p:cNvPr>
            <p:cNvSpPr/>
            <p:nvPr/>
          </p:nvSpPr>
          <p:spPr>
            <a:xfrm rot="10800000">
              <a:off x="5214071" y="4259122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2" name="Image 191" descr="Une image contenant horloge, cercle, Horloge murale, horloge quartz&#10;&#10;Description générée automatiquement">
              <a:extLst>
                <a:ext uri="{FF2B5EF4-FFF2-40B4-BE49-F238E27FC236}">
                  <a16:creationId xmlns:a16="http://schemas.microsoft.com/office/drawing/2014/main" id="{DD54C49F-591D-1D42-F4EB-F999C08AC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2171" y="3958031"/>
              <a:ext cx="816534" cy="816534"/>
            </a:xfrm>
            <a:prstGeom prst="rect">
              <a:avLst/>
            </a:prstGeom>
          </p:spPr>
        </p:pic>
        <p:pic>
          <p:nvPicPr>
            <p:cNvPr id="195" name="Image 19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FC457B7-C672-1B34-58DB-E6FAAB7EF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0797" y="4469821"/>
              <a:ext cx="663695" cy="316764"/>
            </a:xfrm>
            <a:prstGeom prst="rect">
              <a:avLst/>
            </a:prstGeom>
          </p:spPr>
        </p:pic>
      </p:grp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96874" y="3816805"/>
            <a:ext cx="1886413" cy="2329554"/>
            <a:chOff x="5687964" y="3816805"/>
            <a:chExt cx="1886413" cy="2329554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 venous infusion and stays with the patient </a:t>
              </a:r>
            </a:p>
            <a:p>
              <a:pPr algn="ctr"/>
              <a:endParaRPr lang="en-US" sz="1000" dirty="0"/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760816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x2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411673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8006312" y="4191137"/>
            <a:ext cx="1952244" cy="2312107"/>
            <a:chOff x="9097402" y="4191137"/>
            <a:chExt cx="1952244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909740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7575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B400D68D-136A-5DD6-4412-A2820F293AE4}"/>
              </a:ext>
            </a:extLst>
          </p:cNvPr>
          <p:cNvGrpSpPr/>
          <p:nvPr/>
        </p:nvGrpSpPr>
        <p:grpSpPr>
          <a:xfrm>
            <a:off x="1141566" y="3747545"/>
            <a:ext cx="2090442" cy="1641683"/>
            <a:chOff x="2232656" y="3747545"/>
            <a:chExt cx="2090442" cy="1641683"/>
          </a:xfrm>
        </p:grpSpPr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36C164FC-CBB8-3B94-B834-871837300CB2}"/>
                </a:ext>
              </a:extLst>
            </p:cNvPr>
            <p:cNvSpPr txBox="1"/>
            <p:nvPr/>
          </p:nvSpPr>
          <p:spPr>
            <a:xfrm>
              <a:off x="2232656" y="4989118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Transfusion</a:t>
              </a:r>
              <a:r>
                <a:rPr lang="es-ES" sz="1000" dirty="0">
                  <a:solidFill>
                    <a:schemeClr val="tx1"/>
                  </a:solidFill>
                </a:rPr>
                <a:t> complete </a:t>
              </a:r>
            </a:p>
          </p:txBody>
        </p:sp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BFAB7F67-1E5E-6015-6957-EDB6EB759439}"/>
                </a:ext>
              </a:extLst>
            </p:cNvPr>
            <p:cNvSpPr/>
            <p:nvPr/>
          </p:nvSpPr>
          <p:spPr>
            <a:xfrm rot="10800000">
              <a:off x="3452232" y="4261083"/>
              <a:ext cx="87086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9" name="Image 198" descr="Une image contenant symbole, texte, logo, capture d’écran&#10;&#10;Description générée automatiquement">
              <a:extLst>
                <a:ext uri="{FF2B5EF4-FFF2-40B4-BE49-F238E27FC236}">
                  <a16:creationId xmlns:a16="http://schemas.microsoft.com/office/drawing/2014/main" id="{55E1686D-9E9A-3C42-2E70-EB7CC4F4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14262" y="3747545"/>
              <a:ext cx="717869" cy="1148591"/>
            </a:xfrm>
            <a:prstGeom prst="rect">
              <a:avLst/>
            </a:prstGeom>
          </p:spPr>
        </p:pic>
        <p:pic>
          <p:nvPicPr>
            <p:cNvPr id="196" name="Image 19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0B2FEC8-9DA6-EDBD-146C-3204A0CA5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88024" y="4281254"/>
              <a:ext cx="560520" cy="401788"/>
            </a:xfrm>
            <a:prstGeom prst="rect">
              <a:avLst/>
            </a:prstGeom>
          </p:spPr>
        </p:pic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95A6C4C-4DBC-47D1-396B-766FD1D38362}"/>
              </a:ext>
            </a:extLst>
          </p:cNvPr>
          <p:cNvGrpSpPr/>
          <p:nvPr/>
        </p:nvGrpSpPr>
        <p:grpSpPr>
          <a:xfrm>
            <a:off x="2869220" y="3958031"/>
            <a:ext cx="2050576" cy="2342217"/>
            <a:chOff x="3960310" y="3958031"/>
            <a:chExt cx="2050576" cy="2342217"/>
          </a:xfrm>
        </p:grpSpPr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028119D3-9309-87BB-9960-B2DDEA21330B}"/>
                </a:ext>
              </a:extLst>
            </p:cNvPr>
            <p:cNvSpPr txBox="1"/>
            <p:nvPr/>
          </p:nvSpPr>
          <p:spPr>
            <a:xfrm>
              <a:off x="3960310" y="5284585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Vital observations are taken every 15mins and patient observed for signs of a reaction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DAB4562-344B-E52E-4B82-A9112BFB3F3C}"/>
                </a:ext>
              </a:extLst>
            </p:cNvPr>
            <p:cNvSpPr txBox="1"/>
            <p:nvPr/>
          </p:nvSpPr>
          <p:spPr>
            <a:xfrm>
              <a:off x="401439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464B4827-BE74-9AD9-954F-9B27B0C90D38}"/>
                </a:ext>
              </a:extLst>
            </p:cNvPr>
            <p:cNvSpPr/>
            <p:nvPr/>
          </p:nvSpPr>
          <p:spPr>
            <a:xfrm rot="10800000">
              <a:off x="5214071" y="4259122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2" name="Image 191" descr="Une image contenant horloge, cercle, Horloge murale, horloge quartz&#10;&#10;Description générée automatiquement">
              <a:extLst>
                <a:ext uri="{FF2B5EF4-FFF2-40B4-BE49-F238E27FC236}">
                  <a16:creationId xmlns:a16="http://schemas.microsoft.com/office/drawing/2014/main" id="{DD54C49F-591D-1D42-F4EB-F999C08AC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02171" y="3958031"/>
              <a:ext cx="816534" cy="816534"/>
            </a:xfrm>
            <a:prstGeom prst="rect">
              <a:avLst/>
            </a:prstGeom>
          </p:spPr>
        </p:pic>
        <p:pic>
          <p:nvPicPr>
            <p:cNvPr id="195" name="Image 19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FC457B7-C672-1B34-58DB-E6FAAB7EF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0797" y="4469821"/>
              <a:ext cx="663695" cy="316764"/>
            </a:xfrm>
            <a:prstGeom prst="rect">
              <a:avLst/>
            </a:prstGeom>
          </p:spPr>
        </p:pic>
      </p:grp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96874" y="3816805"/>
            <a:ext cx="1886413" cy="2329554"/>
            <a:chOff x="5687964" y="3816805"/>
            <a:chExt cx="1886413" cy="2329554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 venous infusion and stays with the patient </a:t>
              </a:r>
            </a:p>
            <a:p>
              <a:pPr algn="ctr"/>
              <a:endParaRPr lang="en-US" sz="1000" dirty="0"/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760816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x2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411673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8006312" y="4191137"/>
            <a:ext cx="1952244" cy="2312107"/>
            <a:chOff x="9097402" y="4191137"/>
            <a:chExt cx="1952244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9097402" y="4989118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574378" y="2170733"/>
                <a:ext cx="94448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</a:t>
                </a:r>
              </a:p>
            </p:txBody>
          </p:sp>
          <p:pic>
            <p:nvPicPr>
              <p:cNvPr id="159" name="Image 158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99644" y="1369176"/>
                <a:ext cx="610529" cy="605126"/>
              </a:xfrm>
              <a:prstGeom prst="rect">
                <a:avLst/>
              </a:prstGeom>
            </p:spPr>
          </p:pic>
          <p:pic>
            <p:nvPicPr>
              <p:cNvPr id="160" name="Image 159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63631" y="1358483"/>
                <a:ext cx="610529" cy="605126"/>
              </a:xfrm>
              <a:prstGeom prst="rect">
                <a:avLst/>
              </a:prstGeom>
            </p:spPr>
          </p:pic>
        </p:grp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Improved patient safety (serious untoward incidents) and outcomes by preventing errors.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Patients only need a single sample taken, reducing discomfort and inconvenience.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No delays in results and treatment due to error elimination.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Reduced risk of wrong results leading to incorrect diagnosis.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Electronic ordering and collection eliminates paper order readability and transcription incidents.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Reduced errors related to pathology collections.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Better care for patients through reduced repeated processes and costs.</a:t>
            </a:r>
            <a:endParaRPr lang="en-GB" sz="1600" b="0" i="0" kern="1200" dirty="0"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Automated process reduces lab data entry efforts.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Clear patient identification reduces errors in labelling.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Reduced amount of testing needed due to incorrect labelling, saving time and resources.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Significant reduction in pathology collection errors.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Enhancing job satisfaction and efficiency.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403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817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207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961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D3AD411-57BD-973D-9002-6C564AD1562A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574378" y="2170733"/>
                <a:ext cx="944489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GSRN/SRIN</a:t>
                </a:r>
              </a:p>
            </p:txBody>
          </p:sp>
          <p:pic>
            <p:nvPicPr>
              <p:cNvPr id="159" name="Image 158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99644" y="1369176"/>
                <a:ext cx="610529" cy="605126"/>
              </a:xfrm>
              <a:prstGeom prst="rect">
                <a:avLst/>
              </a:prstGeom>
            </p:spPr>
          </p:pic>
          <p:pic>
            <p:nvPicPr>
              <p:cNvPr id="160" name="Image 159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63631" y="1358483"/>
                <a:ext cx="610529" cy="605126"/>
              </a:xfrm>
              <a:prstGeom prst="rect">
                <a:avLst/>
              </a:prstGeom>
            </p:spPr>
          </p:pic>
        </p:grpSp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331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638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900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èche vers la droite 49">
            <a:extLst>
              <a:ext uri="{FF2B5EF4-FFF2-40B4-BE49-F238E27FC236}">
                <a16:creationId xmlns:a16="http://schemas.microsoft.com/office/drawing/2014/main" id="{488B75BF-E5D6-C691-7DD3-475A6D42E77A}"/>
              </a:ext>
            </a:extLst>
          </p:cNvPr>
          <p:cNvSpPr/>
          <p:nvPr/>
        </p:nvSpPr>
        <p:spPr>
          <a:xfrm>
            <a:off x="6048093" y="1448004"/>
            <a:ext cx="1432553" cy="46097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239608"/>
            <a:ext cx="1563239" cy="2765173"/>
            <a:chOff x="10677230" y="3239608"/>
            <a:chExt cx="1563239" cy="2765173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579098" y="3440009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X2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1891312"/>
            <a:chOff x="9683422" y="1141195"/>
            <a:chExt cx="2224047" cy="1891312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170733"/>
              <a:ext cx="1230239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665674" y="1344771"/>
              <a:ext cx="610529" cy="605126"/>
            </a:xfrm>
            <a:prstGeom prst="rect">
              <a:avLst/>
            </a:prstGeom>
          </p:spPr>
        </p:pic>
      </p:grp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79D20624-CEA0-2C9F-F838-9257CC68E579}"/>
              </a:ext>
            </a:extLst>
          </p:cNvPr>
          <p:cNvGrpSpPr/>
          <p:nvPr/>
        </p:nvGrpSpPr>
        <p:grpSpPr>
          <a:xfrm>
            <a:off x="7313271" y="1115141"/>
            <a:ext cx="1434543" cy="2220100"/>
            <a:chOff x="7313271" y="1115141"/>
            <a:chExt cx="1434543" cy="2220100"/>
          </a:xfrm>
        </p:grpSpPr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8900000">
              <a:off x="7313271" y="1115141"/>
              <a:ext cx="999166" cy="999166"/>
            </a:xfrm>
            <a:prstGeom prst="rect">
              <a:avLst/>
            </a:prstGeom>
          </p:spPr>
        </p:pic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90BAC529-C095-B5FD-2EA5-CBEE511B2847}"/>
                </a:ext>
              </a:extLst>
            </p:cNvPr>
            <p:cNvSpPr txBox="1"/>
            <p:nvPr/>
          </p:nvSpPr>
          <p:spPr>
            <a:xfrm>
              <a:off x="7369749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Two samples identified and checked that both are labelled identically 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A962839A-2712-50A4-2119-80D0997B2D0D}"/>
                </a:ext>
              </a:extLst>
            </p:cNvPr>
            <p:cNvSpPr txBox="1"/>
            <p:nvPr/>
          </p:nvSpPr>
          <p:spPr>
            <a:xfrm>
              <a:off x="7574378" y="2170733"/>
              <a:ext cx="94448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159" name="Image 158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1630853-D9F8-0125-51D0-789DA0A9A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99644" y="1369176"/>
              <a:ext cx="610529" cy="605126"/>
            </a:xfrm>
            <a:prstGeom prst="rect">
              <a:avLst/>
            </a:prstGeom>
          </p:spPr>
        </p:pic>
        <p:pic>
          <p:nvPicPr>
            <p:cNvPr id="160" name="Image 1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3BA09E27-3195-A9F6-70F2-6FA912F27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63631" y="1358483"/>
              <a:ext cx="610529" cy="605126"/>
            </a:xfrm>
            <a:prstGeom prst="rect">
              <a:avLst/>
            </a:prstGeom>
          </p:spPr>
        </p:pic>
      </p:grpSp>
      <p:grpSp>
        <p:nvGrpSpPr>
          <p:cNvPr id="210" name="Groupe 209">
            <a:extLst>
              <a:ext uri="{FF2B5EF4-FFF2-40B4-BE49-F238E27FC236}">
                <a16:creationId xmlns:a16="http://schemas.microsoft.com/office/drawing/2014/main" id="{CE86B9EF-255F-3550-2BA8-D6A1633BE0F6}"/>
              </a:ext>
            </a:extLst>
          </p:cNvPr>
          <p:cNvGrpSpPr/>
          <p:nvPr/>
        </p:nvGrpSpPr>
        <p:grpSpPr>
          <a:xfrm>
            <a:off x="4375836" y="1255906"/>
            <a:ext cx="2644324" cy="1622713"/>
            <a:chOff x="4375836" y="1255906"/>
            <a:chExt cx="2644324" cy="1622713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95669" y="1255906"/>
              <a:ext cx="514595" cy="559126"/>
            </a:xfrm>
            <a:prstGeom prst="rect">
              <a:avLst/>
            </a:prstGeom>
          </p:spPr>
        </p:pic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pic>
          <p:nvPicPr>
            <p:cNvPr id="156" name="Image 155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908E6D32-3217-648B-41D9-A94DAA587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80621" y="1358483"/>
              <a:ext cx="620376" cy="614886"/>
            </a:xfrm>
            <a:prstGeom prst="rect">
              <a:avLst/>
            </a:prstGeom>
          </p:spPr>
        </p:pic>
        <p:pic>
          <p:nvPicPr>
            <p:cNvPr id="157" name="Image 156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249BCD08-365B-9BD2-109B-BC8BBA806E7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054959" y="1358483"/>
              <a:ext cx="620376" cy="614886"/>
            </a:xfrm>
            <a:prstGeom prst="rect">
              <a:avLst/>
            </a:prstGeom>
          </p:spPr>
        </p:pic>
      </p:grp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084989" cy="2094844"/>
            <a:chOff x="3207517" y="1240397"/>
            <a:chExt cx="208498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987293" y="2170733"/>
              <a:ext cx="126989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598588" y="1358483"/>
              <a:ext cx="584221" cy="584221"/>
            </a:xfrm>
            <a:prstGeom prst="rect">
              <a:avLst/>
            </a:prstGeom>
          </p:spPr>
        </p:pic>
        <p:pic>
          <p:nvPicPr>
            <p:cNvPr id="170" name="Image 169" descr="Une image contenant capture d’écran, conception, outil&#10;&#10;Description générée automatiquement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381536" y="1358483"/>
              <a:ext cx="584221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1955243" cy="2300056"/>
            <a:chOff x="1609609" y="1342962"/>
            <a:chExt cx="195524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228636" y="2170733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GSRN/SRIN/GLN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13" name="Groupe 212">
            <a:extLst>
              <a:ext uri="{FF2B5EF4-FFF2-40B4-BE49-F238E27FC236}">
                <a16:creationId xmlns:a16="http://schemas.microsoft.com/office/drawing/2014/main" id="{386C5E36-AF65-3DD0-E831-FD17B5E37D55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459133" y="2474207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CPOE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/ </a:t>
              </a:r>
              <a:r>
                <a:rPr lang="es-ES" sz="1000" dirty="0" err="1">
                  <a:solidFill>
                    <a:schemeClr val="tx1"/>
                  </a:solidFill>
                </a:rPr>
                <a:t>blood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products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869082" y="2170733"/>
              <a:ext cx="5581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136" name="Image 135" descr="Une image contenant capture d’écran, Système d’exploitation, Ordinateur tablette, logiciel&#10;&#10;Description générée automatiquement">
              <a:extLst>
                <a:ext uri="{FF2B5EF4-FFF2-40B4-BE49-F238E27FC236}">
                  <a16:creationId xmlns:a16="http://schemas.microsoft.com/office/drawing/2014/main" id="{3A8E7E70-D3AB-EA9D-3A54-F5239723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28018" y="1193419"/>
              <a:ext cx="1142613" cy="833287"/>
            </a:xfrm>
            <a:prstGeom prst="rect">
              <a:avLst/>
            </a:prstGeom>
          </p:spPr>
        </p:pic>
        <p:pic>
          <p:nvPicPr>
            <p:cNvPr id="162" name="Image 161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97281420-9D9B-9EC9-13C7-7930557E9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936098" y="1360933"/>
              <a:ext cx="326451" cy="5455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43671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1540</TotalTime>
  <Words>1648</Words>
  <Application>Microsoft Macintosh PowerPoint</Application>
  <PresentationFormat>Grand écran</PresentationFormat>
  <Paragraphs>206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Verdana</vt:lpstr>
      <vt:lpstr>Thème Office 2013 – 2022</vt:lpstr>
      <vt:lpstr>Definition of business process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57</cp:revision>
  <dcterms:created xsi:type="dcterms:W3CDTF">2023-01-10T11:12:26Z</dcterms:created>
  <dcterms:modified xsi:type="dcterms:W3CDTF">2024-11-08T08:04:34Z</dcterms:modified>
</cp:coreProperties>
</file>