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7" r:id="rId3"/>
    <p:sldId id="276" r:id="rId4"/>
    <p:sldId id="275" r:id="rId5"/>
    <p:sldId id="274" r:id="rId6"/>
    <p:sldId id="273" r:id="rId7"/>
    <p:sldId id="272" r:id="rId8"/>
    <p:sldId id="271" r:id="rId9"/>
    <p:sldId id="270" r:id="rId10"/>
    <p:sldId id="269" r:id="rId11"/>
    <p:sldId id="268" r:id="rId12"/>
    <p:sldId id="267" r:id="rId13"/>
    <p:sldId id="266" r:id="rId14"/>
    <p:sldId id="265" r:id="rId15"/>
    <p:sldId id="264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66"/>
    <p:restoredTop sz="96327"/>
  </p:normalViewPr>
  <p:slideViewPr>
    <p:cSldViewPr snapToGrid="0">
      <p:cViewPr varScale="1">
        <p:scale>
          <a:sx n="180" d="100"/>
          <a:sy n="180" d="100"/>
        </p:scale>
        <p:origin x="208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3.png"/><Relationship Id="rId9" Type="http://schemas.openxmlformats.org/officeDocument/2006/relationships/image" Target="../media/image9.png"/><Relationship Id="rId1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12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5.png"/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12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.png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10.png"/><Relationship Id="rId1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7.png"/><Relationship Id="rId3" Type="http://schemas.openxmlformats.org/officeDocument/2006/relationships/image" Target="../media/image16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.png"/><Relationship Id="rId2" Type="http://schemas.openxmlformats.org/officeDocument/2006/relationships/image" Target="../media/image15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11" Type="http://schemas.openxmlformats.org/officeDocument/2006/relationships/image" Target="../media/image10.png"/><Relationship Id="rId5" Type="http://schemas.openxmlformats.org/officeDocument/2006/relationships/image" Target="../media/image13.png"/><Relationship Id="rId1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14.png"/><Relationship Id="rId9" Type="http://schemas.openxmlformats.org/officeDocument/2006/relationships/image" Target="../media/image12.png"/><Relationship Id="rId1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9.png"/><Relationship Id="rId18" Type="http://schemas.openxmlformats.org/officeDocument/2006/relationships/image" Target="../media/image1.png"/><Relationship Id="rId3" Type="http://schemas.openxmlformats.org/officeDocument/2006/relationships/image" Target="../media/image4.png"/><Relationship Id="rId7" Type="http://schemas.openxmlformats.org/officeDocument/2006/relationships/image" Target="../media/image13.png"/><Relationship Id="rId12" Type="http://schemas.openxmlformats.org/officeDocument/2006/relationships/image" Target="../media/image10.png"/><Relationship Id="rId17" Type="http://schemas.openxmlformats.org/officeDocument/2006/relationships/image" Target="../media/image6.png"/><Relationship Id="rId2" Type="http://schemas.openxmlformats.org/officeDocument/2006/relationships/image" Target="../media/image17.png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11.png"/><Relationship Id="rId5" Type="http://schemas.openxmlformats.org/officeDocument/2006/relationships/image" Target="../media/image16.png"/><Relationship Id="rId1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3.png"/><Relationship Id="rId1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2.png"/><Relationship Id="rId5" Type="http://schemas.openxmlformats.org/officeDocument/2006/relationships/image" Target="../media/image8.png"/><Relationship Id="rId10" Type="http://schemas.openxmlformats.org/officeDocument/2006/relationships/image" Target="../media/image1.png"/><Relationship Id="rId4" Type="http://schemas.openxmlformats.org/officeDocument/2006/relationships/image" Target="../media/image7.png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12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3.png"/><Relationship Id="rId5" Type="http://schemas.openxmlformats.org/officeDocument/2006/relationships/image" Target="../media/image10.png"/><Relationship Id="rId10" Type="http://schemas.openxmlformats.org/officeDocument/2006/relationships/image" Target="../media/image6.png"/><Relationship Id="rId4" Type="http://schemas.openxmlformats.org/officeDocument/2006/relationships/image" Target="../media/image11.png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12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6.png"/><Relationship Id="rId5" Type="http://schemas.openxmlformats.org/officeDocument/2006/relationships/image" Target="../media/image11.png"/><Relationship Id="rId10" Type="http://schemas.openxmlformats.org/officeDocument/2006/relationships/image" Target="../media/image5.png"/><Relationship Id="rId4" Type="http://schemas.openxmlformats.org/officeDocument/2006/relationships/image" Target="../media/image12.png"/><Relationship Id="rId9" Type="http://schemas.openxmlformats.org/officeDocument/2006/relationships/image" Target="../media/image8.png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dirty="0">
                <a:latin typeface="Verdana" panose="020B0604030504040204" pitchFamily="34" charset="0"/>
              </a:rPr>
              <a:t>The process outlines the steps involved in analyzing the patient’s blood group and crossmatch, followed by the administration of the blood transfusion.</a:t>
            </a:r>
          </a:p>
          <a:p>
            <a:pPr marL="0" lvl="0" indent="0">
              <a:buNone/>
            </a:pPr>
            <a:endParaRPr lang="en-US" sz="2000" dirty="0">
              <a:latin typeface="Verdana" panose="020B0604030504040204" pitchFamily="34" charset="0"/>
            </a:endParaRP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</a:t>
            </a:r>
            <a:r>
              <a:rPr lang="en-US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Administration of a Blood transfusion </a:t>
            </a:r>
            <a:endParaRPr lang="en-US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èche vers la droite 49">
            <a:extLst>
              <a:ext uri="{FF2B5EF4-FFF2-40B4-BE49-F238E27FC236}">
                <a16:creationId xmlns:a16="http://schemas.microsoft.com/office/drawing/2014/main" id="{488B75BF-E5D6-C691-7DD3-475A6D42E77A}"/>
              </a:ext>
            </a:extLst>
          </p:cNvPr>
          <p:cNvSpPr/>
          <p:nvPr/>
        </p:nvSpPr>
        <p:spPr>
          <a:xfrm>
            <a:off x="6048093" y="1448004"/>
            <a:ext cx="1432553" cy="4609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5" name="Groupe 204">
            <a:extLst>
              <a:ext uri="{FF2B5EF4-FFF2-40B4-BE49-F238E27FC236}">
                <a16:creationId xmlns:a16="http://schemas.microsoft.com/office/drawing/2014/main" id="{7F797D99-B64C-F998-3372-32858CF5BB08}"/>
              </a:ext>
            </a:extLst>
          </p:cNvPr>
          <p:cNvGrpSpPr/>
          <p:nvPr/>
        </p:nvGrpSpPr>
        <p:grpSpPr>
          <a:xfrm>
            <a:off x="8006312" y="4191137"/>
            <a:ext cx="1952244" cy="2312107"/>
            <a:chOff x="9097402" y="4191137"/>
            <a:chExt cx="1952244" cy="2312107"/>
          </a:xfrm>
        </p:grpSpPr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6E8893E5-7FB7-81BB-958A-9867826F3919}"/>
                </a:ext>
              </a:extLst>
            </p:cNvPr>
            <p:cNvSpPr txBox="1"/>
            <p:nvPr/>
          </p:nvSpPr>
          <p:spPr>
            <a:xfrm>
              <a:off x="9097403" y="5333693"/>
              <a:ext cx="1230239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by both HCP by scanning the wristband and gaining verbal confirmation</a:t>
              </a:r>
            </a:p>
          </p:txBody>
        </p:sp>
        <p:sp>
          <p:nvSpPr>
            <p:cNvPr id="79" name="Flèche vers la droite 78">
              <a:extLst>
                <a:ext uri="{FF2B5EF4-FFF2-40B4-BE49-F238E27FC236}">
                  <a16:creationId xmlns:a16="http://schemas.microsoft.com/office/drawing/2014/main" id="{7A9F0A0B-F28C-CDC2-BD66-0B2E962B7868}"/>
                </a:ext>
              </a:extLst>
            </p:cNvPr>
            <p:cNvSpPr/>
            <p:nvPr/>
          </p:nvSpPr>
          <p:spPr>
            <a:xfrm rot="10800000">
              <a:off x="10252831" y="428273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A38D651A-FBE6-5731-5FD0-F835EEEDC79A}"/>
                </a:ext>
              </a:extLst>
            </p:cNvPr>
            <p:cNvSpPr txBox="1"/>
            <p:nvPr/>
          </p:nvSpPr>
          <p:spPr>
            <a:xfrm>
              <a:off x="9097402" y="4989118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81" name="Image 180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E33B8E0-62DA-92F6-F583-ACB607937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01682" y="4375653"/>
              <a:ext cx="774937" cy="343878"/>
            </a:xfrm>
            <a:prstGeom prst="rect">
              <a:avLst/>
            </a:prstGeom>
          </p:spPr>
        </p:pic>
        <p:pic>
          <p:nvPicPr>
            <p:cNvPr id="182" name="Image 18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7F9788DA-5E2C-93D8-7C58-C14642FCD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42144" y="4191137"/>
              <a:ext cx="426690" cy="305857"/>
            </a:xfrm>
            <a:prstGeom prst="rect">
              <a:avLst/>
            </a:prstGeom>
          </p:spPr>
        </p:pic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1FDC2103-D13D-0426-694A-9E579E906296}"/>
              </a:ext>
            </a:extLst>
          </p:cNvPr>
          <p:cNvGrpSpPr/>
          <p:nvPr/>
        </p:nvGrpSpPr>
        <p:grpSpPr>
          <a:xfrm>
            <a:off x="9586140" y="3239608"/>
            <a:ext cx="1563239" cy="2765173"/>
            <a:chOff x="10677230" y="3239608"/>
            <a:chExt cx="1563239" cy="2765173"/>
          </a:xfrm>
        </p:grpSpPr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E1DC1C36-B5E7-D1E1-ABBF-19F09E6C1EB5}"/>
                </a:ext>
              </a:extLst>
            </p:cNvPr>
            <p:cNvSpPr/>
            <p:nvPr/>
          </p:nvSpPr>
          <p:spPr>
            <a:xfrm rot="7200000">
              <a:off x="11579098" y="3440009"/>
              <a:ext cx="86177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179A5DC-EC3A-1D9E-CAC8-6C5290D0A63B}"/>
                </a:ext>
              </a:extLst>
            </p:cNvPr>
            <p:cNvSpPr txBox="1"/>
            <p:nvPr/>
          </p:nvSpPr>
          <p:spPr>
            <a:xfrm>
              <a:off x="10677230" y="4989118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X2 clinical staff collect blood from blood bank and return to patient for administration </a:t>
              </a:r>
            </a:p>
          </p:txBody>
        </p:sp>
        <p:pic>
          <p:nvPicPr>
            <p:cNvPr id="178" name="Image 177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034C900-40B5-5E2E-2EFC-2A44FE625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225849" y="4086091"/>
              <a:ext cx="521920" cy="602216"/>
            </a:xfrm>
            <a:prstGeom prst="rect">
              <a:avLst/>
            </a:prstGeom>
          </p:spPr>
        </p:pic>
        <p:pic>
          <p:nvPicPr>
            <p:cNvPr id="179" name="Image 178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F6BD39C-0909-311E-0DDD-D122FA5E8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8900000">
              <a:off x="10965520" y="4216849"/>
              <a:ext cx="326451" cy="545517"/>
            </a:xfrm>
            <a:prstGeom prst="rect">
              <a:avLst/>
            </a:prstGeom>
          </p:spPr>
        </p:pic>
        <p:pic>
          <p:nvPicPr>
            <p:cNvPr id="180" name="Image 179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46644394-62C3-89DF-5530-93F835B98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8900000">
              <a:off x="10783635" y="4216851"/>
              <a:ext cx="326451" cy="545517"/>
            </a:xfrm>
            <a:prstGeom prst="rect">
              <a:avLst/>
            </a:prstGeom>
          </p:spPr>
        </p:pic>
      </p:grpSp>
      <p:grpSp>
        <p:nvGrpSpPr>
          <p:cNvPr id="207" name="Groupe 206">
            <a:extLst>
              <a:ext uri="{FF2B5EF4-FFF2-40B4-BE49-F238E27FC236}">
                <a16:creationId xmlns:a16="http://schemas.microsoft.com/office/drawing/2014/main" id="{BA1DE983-6DC8-2829-A2DF-B55832F725E8}"/>
              </a:ext>
            </a:extLst>
          </p:cNvPr>
          <p:cNvGrpSpPr/>
          <p:nvPr/>
        </p:nvGrpSpPr>
        <p:grpSpPr>
          <a:xfrm>
            <a:off x="9683422" y="1141195"/>
            <a:ext cx="2224047" cy="1891312"/>
            <a:chOff x="9683422" y="1141195"/>
            <a:chExt cx="2224047" cy="1891312"/>
          </a:xfrm>
        </p:grpSpPr>
        <p:sp>
          <p:nvSpPr>
            <p:cNvPr id="54" name="Flèche vers la droite 53">
              <a:extLst>
                <a:ext uri="{FF2B5EF4-FFF2-40B4-BE49-F238E27FC236}">
                  <a16:creationId xmlns:a16="http://schemas.microsoft.com/office/drawing/2014/main" id="{AF95F8A3-1BA8-E0DA-BA96-95321CB3B1FA}"/>
                </a:ext>
              </a:extLst>
            </p:cNvPr>
            <p:cNvSpPr/>
            <p:nvPr/>
          </p:nvSpPr>
          <p:spPr>
            <a:xfrm>
              <a:off x="9683422" y="1471618"/>
              <a:ext cx="102760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2418B0E-9C2D-6C10-3203-9130D65BA511}"/>
                </a:ext>
              </a:extLst>
            </p:cNvPr>
            <p:cNvSpPr txBox="1"/>
            <p:nvPr/>
          </p:nvSpPr>
          <p:spPr>
            <a:xfrm>
              <a:off x="10677230" y="2170733"/>
              <a:ext cx="123023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arrives from Blood bank into hospital refrigeration </a:t>
              </a:r>
            </a:p>
          </p:txBody>
        </p:sp>
        <p:pic>
          <p:nvPicPr>
            <p:cNvPr id="175" name="Image 174" descr="Une image contenant capture d’écran, Téléphone mobile, Appareil mobile, gadget&#10;&#10;Description générée automatiquement">
              <a:extLst>
                <a:ext uri="{FF2B5EF4-FFF2-40B4-BE49-F238E27FC236}">
                  <a16:creationId xmlns:a16="http://schemas.microsoft.com/office/drawing/2014/main" id="{D1430E4A-F92D-FA98-64AE-E8E17FDD0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132439" y="1141195"/>
              <a:ext cx="612954" cy="895856"/>
            </a:xfrm>
            <a:prstGeom prst="rect">
              <a:avLst/>
            </a:prstGeom>
          </p:spPr>
        </p:pic>
        <p:pic>
          <p:nvPicPr>
            <p:cNvPr id="176" name="Image 175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28B00B7-3840-14A2-639A-458C8904A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800000">
              <a:off x="10875447" y="1366789"/>
              <a:ext cx="326451" cy="545517"/>
            </a:xfrm>
            <a:prstGeom prst="rect">
              <a:avLst/>
            </a:prstGeom>
          </p:spPr>
        </p:pic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665674" y="1344771"/>
              <a:ext cx="610529" cy="605126"/>
            </a:xfrm>
            <a:prstGeom prst="rect">
              <a:avLst/>
            </a:prstGeom>
          </p:spPr>
        </p:pic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79D20624-CEA0-2C9F-F838-9257CC68E579}"/>
              </a:ext>
            </a:extLst>
          </p:cNvPr>
          <p:cNvGrpSpPr/>
          <p:nvPr/>
        </p:nvGrpSpPr>
        <p:grpSpPr>
          <a:xfrm>
            <a:off x="7313271" y="1115141"/>
            <a:ext cx="1434543" cy="2220100"/>
            <a:chOff x="7313271" y="1115141"/>
            <a:chExt cx="1434543" cy="2220100"/>
          </a:xfrm>
        </p:grpSpPr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18900000">
              <a:off x="7313271" y="1115141"/>
              <a:ext cx="999166" cy="999166"/>
            </a:xfrm>
            <a:prstGeom prst="rect">
              <a:avLst/>
            </a:prstGeom>
          </p:spPr>
        </p:pic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90BAC529-C095-B5FD-2EA5-CBEE511B2847}"/>
                </a:ext>
              </a:extLst>
            </p:cNvPr>
            <p:cNvSpPr txBox="1"/>
            <p:nvPr/>
          </p:nvSpPr>
          <p:spPr>
            <a:xfrm>
              <a:off x="7369749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Two samples identified and checked that both are labelled identically 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A962839A-2712-50A4-2119-80D0997B2D0D}"/>
                </a:ext>
              </a:extLst>
            </p:cNvPr>
            <p:cNvSpPr txBox="1"/>
            <p:nvPr/>
          </p:nvSpPr>
          <p:spPr>
            <a:xfrm>
              <a:off x="7574378" y="2170733"/>
              <a:ext cx="94448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159" name="Image 158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1630853-D9F8-0125-51D0-789DA0A9A24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999644" y="1369176"/>
              <a:ext cx="610529" cy="605126"/>
            </a:xfrm>
            <a:prstGeom prst="rect">
              <a:avLst/>
            </a:prstGeom>
          </p:spPr>
        </p:pic>
        <p:pic>
          <p:nvPicPr>
            <p:cNvPr id="160" name="Image 1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3BA09E27-3195-A9F6-70F2-6FA912F27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63631" y="1358483"/>
              <a:ext cx="610529" cy="605126"/>
            </a:xfrm>
            <a:prstGeom prst="rect">
              <a:avLst/>
            </a:prstGeom>
          </p:spPr>
        </p:pic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CE86B9EF-255F-3550-2BA8-D6A1633BE0F6}"/>
              </a:ext>
            </a:extLst>
          </p:cNvPr>
          <p:cNvGrpSpPr/>
          <p:nvPr/>
        </p:nvGrpSpPr>
        <p:grpSpPr>
          <a:xfrm>
            <a:off x="4375836" y="1255906"/>
            <a:ext cx="2644324" cy="1622713"/>
            <a:chOff x="4375836" y="1255906"/>
            <a:chExt cx="2644324" cy="1622713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795669" y="1255906"/>
              <a:ext cx="514595" cy="559126"/>
            </a:xfrm>
            <a:prstGeom prst="rect">
              <a:avLst/>
            </a:prstGeom>
          </p:spPr>
        </p:pic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pic>
          <p:nvPicPr>
            <p:cNvPr id="156" name="Image 155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908E6D32-3217-648B-41D9-A94DAA587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280621" y="1358483"/>
              <a:ext cx="620376" cy="614886"/>
            </a:xfrm>
            <a:prstGeom prst="rect">
              <a:avLst/>
            </a:prstGeom>
          </p:spPr>
        </p:pic>
        <p:pic>
          <p:nvPicPr>
            <p:cNvPr id="157" name="Image 156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249BCD08-365B-9BD2-109B-BC8BBA806E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054959" y="1358483"/>
              <a:ext cx="620376" cy="614886"/>
            </a:xfrm>
            <a:prstGeom prst="rect">
              <a:avLst/>
            </a:prstGeom>
          </p:spPr>
        </p:pic>
      </p:grp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084989" cy="2094844"/>
            <a:chOff x="3207517" y="1240397"/>
            <a:chExt cx="208498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987293" y="2170733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598588" y="1358483"/>
              <a:ext cx="584221" cy="584221"/>
            </a:xfrm>
            <a:prstGeom prst="rect">
              <a:avLst/>
            </a:prstGeom>
          </p:spPr>
        </p:pic>
        <p:pic>
          <p:nvPicPr>
            <p:cNvPr id="170" name="Image 169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381536" y="1358483"/>
              <a:ext cx="584221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1955243" cy="2300056"/>
            <a:chOff x="1609609" y="1342962"/>
            <a:chExt cx="195524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228636" y="2170733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13" name="Groupe 212">
            <a:extLst>
              <a:ext uri="{FF2B5EF4-FFF2-40B4-BE49-F238E27FC236}">
                <a16:creationId xmlns:a16="http://schemas.microsoft.com/office/drawing/2014/main" id="{386C5E36-AF65-3DD0-E831-FD17B5E37D55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459133" y="2474207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CPOE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/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products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869082" y="2170733"/>
              <a:ext cx="5581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136" name="Image 1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3A8E7E70-D3AB-EA9D-3A54-F5239723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28018" y="1193419"/>
              <a:ext cx="1142613" cy="833287"/>
            </a:xfrm>
            <a:prstGeom prst="rect">
              <a:avLst/>
            </a:prstGeom>
          </p:spPr>
        </p:pic>
        <p:pic>
          <p:nvPicPr>
            <p:cNvPr id="162" name="Image 161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97281420-9D9B-9EC9-13C7-7930557E9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800000">
              <a:off x="936098" y="1360933"/>
              <a:ext cx="326451" cy="54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6659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èche vers la droite 49">
            <a:extLst>
              <a:ext uri="{FF2B5EF4-FFF2-40B4-BE49-F238E27FC236}">
                <a16:creationId xmlns:a16="http://schemas.microsoft.com/office/drawing/2014/main" id="{488B75BF-E5D6-C691-7DD3-475A6D42E77A}"/>
              </a:ext>
            </a:extLst>
          </p:cNvPr>
          <p:cNvSpPr/>
          <p:nvPr/>
        </p:nvSpPr>
        <p:spPr>
          <a:xfrm>
            <a:off x="6048093" y="1448004"/>
            <a:ext cx="1432553" cy="4609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4" name="Groupe 203">
            <a:extLst>
              <a:ext uri="{FF2B5EF4-FFF2-40B4-BE49-F238E27FC236}">
                <a16:creationId xmlns:a16="http://schemas.microsoft.com/office/drawing/2014/main" id="{20D3DD1D-2072-F80D-915E-0EA6697CE2AA}"/>
              </a:ext>
            </a:extLst>
          </p:cNvPr>
          <p:cNvGrpSpPr/>
          <p:nvPr/>
        </p:nvGrpSpPr>
        <p:grpSpPr>
          <a:xfrm>
            <a:off x="6197453" y="4054366"/>
            <a:ext cx="2200809" cy="2553658"/>
            <a:chOff x="7288543" y="4054366"/>
            <a:chExt cx="2200809" cy="2553658"/>
          </a:xfrm>
        </p:grpSpPr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5075500C-C80A-DD72-BD78-63B12796C740}"/>
                </a:ext>
              </a:extLst>
            </p:cNvPr>
            <p:cNvSpPr txBox="1"/>
            <p:nvPr/>
          </p:nvSpPr>
          <p:spPr>
            <a:xfrm>
              <a:off x="7369749" y="5284585"/>
              <a:ext cx="1378065" cy="132343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HCP x2 Verify the details on the blood product and verify these are correct and completes vital observations as a baseline 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DC4193CE-CF57-318F-7430-789D088F6B99}"/>
                </a:ext>
              </a:extLst>
            </p:cNvPr>
            <p:cNvSpPr txBox="1"/>
            <p:nvPr/>
          </p:nvSpPr>
          <p:spPr>
            <a:xfrm>
              <a:off x="7411673" y="4989118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78" name="Flèche vers la droite 77">
              <a:extLst>
                <a:ext uri="{FF2B5EF4-FFF2-40B4-BE49-F238E27FC236}">
                  <a16:creationId xmlns:a16="http://schemas.microsoft.com/office/drawing/2014/main" id="{33E7B67E-8DA9-DCE1-15E2-3B5AE4EA6B32}"/>
                </a:ext>
              </a:extLst>
            </p:cNvPr>
            <p:cNvSpPr/>
            <p:nvPr/>
          </p:nvSpPr>
          <p:spPr>
            <a:xfrm rot="10800000">
              <a:off x="8440335" y="4270929"/>
              <a:ext cx="104901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83" name="Image 182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079BC13F-87D1-669E-92D9-76A99404C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88543" y="4054366"/>
              <a:ext cx="521920" cy="602216"/>
            </a:xfrm>
            <a:prstGeom prst="rect">
              <a:avLst/>
            </a:prstGeom>
          </p:spPr>
        </p:pic>
        <p:pic>
          <p:nvPicPr>
            <p:cNvPr id="185" name="Image 184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C87F23EE-8E76-5A88-2980-838364DC5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7786938" y="4288894"/>
              <a:ext cx="326451" cy="545517"/>
            </a:xfrm>
            <a:prstGeom prst="rect">
              <a:avLst/>
            </a:prstGeom>
          </p:spPr>
        </p:pic>
        <p:pic>
          <p:nvPicPr>
            <p:cNvPr id="186" name="Image 185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4A390C38-C585-7B1D-42F0-EB4E3B433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21240" y="4191136"/>
              <a:ext cx="426690" cy="305857"/>
            </a:xfrm>
            <a:prstGeom prst="rect">
              <a:avLst/>
            </a:prstGeom>
          </p:spPr>
        </p:pic>
        <p:pic>
          <p:nvPicPr>
            <p:cNvPr id="197" name="Image 196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21A1815-0CE0-28AE-70E6-CF531C23D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973640" y="4196798"/>
              <a:ext cx="426690" cy="305857"/>
            </a:xfrm>
            <a:prstGeom prst="rect">
              <a:avLst/>
            </a:prstGeom>
          </p:spPr>
        </p:pic>
      </p:grpSp>
      <p:grpSp>
        <p:nvGrpSpPr>
          <p:cNvPr id="205" name="Groupe 204">
            <a:extLst>
              <a:ext uri="{FF2B5EF4-FFF2-40B4-BE49-F238E27FC236}">
                <a16:creationId xmlns:a16="http://schemas.microsoft.com/office/drawing/2014/main" id="{7F797D99-B64C-F998-3372-32858CF5BB08}"/>
              </a:ext>
            </a:extLst>
          </p:cNvPr>
          <p:cNvGrpSpPr/>
          <p:nvPr/>
        </p:nvGrpSpPr>
        <p:grpSpPr>
          <a:xfrm>
            <a:off x="8006312" y="4191137"/>
            <a:ext cx="1952244" cy="2312107"/>
            <a:chOff x="9097402" y="4191137"/>
            <a:chExt cx="1952244" cy="2312107"/>
          </a:xfrm>
        </p:grpSpPr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6E8893E5-7FB7-81BB-958A-9867826F3919}"/>
                </a:ext>
              </a:extLst>
            </p:cNvPr>
            <p:cNvSpPr txBox="1"/>
            <p:nvPr/>
          </p:nvSpPr>
          <p:spPr>
            <a:xfrm>
              <a:off x="9097403" y="5333693"/>
              <a:ext cx="1230239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by both HCP by scanning the wristband and gaining verbal confirmation</a:t>
              </a:r>
            </a:p>
          </p:txBody>
        </p:sp>
        <p:sp>
          <p:nvSpPr>
            <p:cNvPr id="79" name="Flèche vers la droite 78">
              <a:extLst>
                <a:ext uri="{FF2B5EF4-FFF2-40B4-BE49-F238E27FC236}">
                  <a16:creationId xmlns:a16="http://schemas.microsoft.com/office/drawing/2014/main" id="{7A9F0A0B-F28C-CDC2-BD66-0B2E962B7868}"/>
                </a:ext>
              </a:extLst>
            </p:cNvPr>
            <p:cNvSpPr/>
            <p:nvPr/>
          </p:nvSpPr>
          <p:spPr>
            <a:xfrm rot="10800000">
              <a:off x="10252831" y="428273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A38D651A-FBE6-5731-5FD0-F835EEEDC79A}"/>
                </a:ext>
              </a:extLst>
            </p:cNvPr>
            <p:cNvSpPr txBox="1"/>
            <p:nvPr/>
          </p:nvSpPr>
          <p:spPr>
            <a:xfrm>
              <a:off x="9097402" y="4989118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81" name="Image 180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E33B8E0-62DA-92F6-F583-ACB607937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401682" y="4375653"/>
              <a:ext cx="774937" cy="343878"/>
            </a:xfrm>
            <a:prstGeom prst="rect">
              <a:avLst/>
            </a:prstGeom>
          </p:spPr>
        </p:pic>
        <p:pic>
          <p:nvPicPr>
            <p:cNvPr id="182" name="Image 18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7F9788DA-5E2C-93D8-7C58-C14642FCD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2144" y="4191137"/>
              <a:ext cx="426690" cy="305857"/>
            </a:xfrm>
            <a:prstGeom prst="rect">
              <a:avLst/>
            </a:prstGeom>
          </p:spPr>
        </p:pic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1FDC2103-D13D-0426-694A-9E579E906296}"/>
              </a:ext>
            </a:extLst>
          </p:cNvPr>
          <p:cNvGrpSpPr/>
          <p:nvPr/>
        </p:nvGrpSpPr>
        <p:grpSpPr>
          <a:xfrm>
            <a:off x="9586140" y="3239608"/>
            <a:ext cx="1563239" cy="2765173"/>
            <a:chOff x="10677230" y="3239608"/>
            <a:chExt cx="1563239" cy="2765173"/>
          </a:xfrm>
        </p:grpSpPr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E1DC1C36-B5E7-D1E1-ABBF-19F09E6C1EB5}"/>
                </a:ext>
              </a:extLst>
            </p:cNvPr>
            <p:cNvSpPr/>
            <p:nvPr/>
          </p:nvSpPr>
          <p:spPr>
            <a:xfrm rot="7200000">
              <a:off x="11579098" y="3440009"/>
              <a:ext cx="86177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179A5DC-EC3A-1D9E-CAC8-6C5290D0A63B}"/>
                </a:ext>
              </a:extLst>
            </p:cNvPr>
            <p:cNvSpPr txBox="1"/>
            <p:nvPr/>
          </p:nvSpPr>
          <p:spPr>
            <a:xfrm>
              <a:off x="10677230" y="4989118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X2 clinical staff collect blood from blood bank and return to patient for administration </a:t>
              </a:r>
            </a:p>
          </p:txBody>
        </p:sp>
        <p:pic>
          <p:nvPicPr>
            <p:cNvPr id="178" name="Image 177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034C900-40B5-5E2E-2EFC-2A44FE625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225849" y="4086091"/>
              <a:ext cx="521920" cy="602216"/>
            </a:xfrm>
            <a:prstGeom prst="rect">
              <a:avLst/>
            </a:prstGeom>
          </p:spPr>
        </p:pic>
        <p:pic>
          <p:nvPicPr>
            <p:cNvPr id="179" name="Image 178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F6BD39C-0909-311E-0DDD-D122FA5E8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900000">
              <a:off x="10965520" y="4216849"/>
              <a:ext cx="326451" cy="545517"/>
            </a:xfrm>
            <a:prstGeom prst="rect">
              <a:avLst/>
            </a:prstGeom>
          </p:spPr>
        </p:pic>
        <p:pic>
          <p:nvPicPr>
            <p:cNvPr id="180" name="Image 179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46644394-62C3-89DF-5530-93F835B98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900000">
              <a:off x="10783635" y="4216851"/>
              <a:ext cx="326451" cy="545517"/>
            </a:xfrm>
            <a:prstGeom prst="rect">
              <a:avLst/>
            </a:prstGeom>
          </p:spPr>
        </p:pic>
      </p:grpSp>
      <p:grpSp>
        <p:nvGrpSpPr>
          <p:cNvPr id="207" name="Groupe 206">
            <a:extLst>
              <a:ext uri="{FF2B5EF4-FFF2-40B4-BE49-F238E27FC236}">
                <a16:creationId xmlns:a16="http://schemas.microsoft.com/office/drawing/2014/main" id="{BA1DE983-6DC8-2829-A2DF-B55832F725E8}"/>
              </a:ext>
            </a:extLst>
          </p:cNvPr>
          <p:cNvGrpSpPr/>
          <p:nvPr/>
        </p:nvGrpSpPr>
        <p:grpSpPr>
          <a:xfrm>
            <a:off x="9683422" y="1141195"/>
            <a:ext cx="2224047" cy="1891312"/>
            <a:chOff x="9683422" y="1141195"/>
            <a:chExt cx="2224047" cy="1891312"/>
          </a:xfrm>
        </p:grpSpPr>
        <p:sp>
          <p:nvSpPr>
            <p:cNvPr id="54" name="Flèche vers la droite 53">
              <a:extLst>
                <a:ext uri="{FF2B5EF4-FFF2-40B4-BE49-F238E27FC236}">
                  <a16:creationId xmlns:a16="http://schemas.microsoft.com/office/drawing/2014/main" id="{AF95F8A3-1BA8-E0DA-BA96-95321CB3B1FA}"/>
                </a:ext>
              </a:extLst>
            </p:cNvPr>
            <p:cNvSpPr/>
            <p:nvPr/>
          </p:nvSpPr>
          <p:spPr>
            <a:xfrm>
              <a:off x="9683422" y="1471618"/>
              <a:ext cx="102760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2418B0E-9C2D-6C10-3203-9130D65BA511}"/>
                </a:ext>
              </a:extLst>
            </p:cNvPr>
            <p:cNvSpPr txBox="1"/>
            <p:nvPr/>
          </p:nvSpPr>
          <p:spPr>
            <a:xfrm>
              <a:off x="10677230" y="2170733"/>
              <a:ext cx="123023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arrives from Blood bank into hospital refrigeration </a:t>
              </a:r>
            </a:p>
          </p:txBody>
        </p:sp>
        <p:pic>
          <p:nvPicPr>
            <p:cNvPr id="175" name="Image 174" descr="Une image contenant capture d’écran, Téléphone mobile, Appareil mobile, gadget&#10;&#10;Description générée automatiquement">
              <a:extLst>
                <a:ext uri="{FF2B5EF4-FFF2-40B4-BE49-F238E27FC236}">
                  <a16:creationId xmlns:a16="http://schemas.microsoft.com/office/drawing/2014/main" id="{D1430E4A-F92D-FA98-64AE-E8E17FDD0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132439" y="1141195"/>
              <a:ext cx="612954" cy="895856"/>
            </a:xfrm>
            <a:prstGeom prst="rect">
              <a:avLst/>
            </a:prstGeom>
          </p:spPr>
        </p:pic>
        <p:pic>
          <p:nvPicPr>
            <p:cNvPr id="176" name="Image 175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28B00B7-3840-14A2-639A-458C8904A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00000">
              <a:off x="10875447" y="1366789"/>
              <a:ext cx="326451" cy="545517"/>
            </a:xfrm>
            <a:prstGeom prst="rect">
              <a:avLst/>
            </a:prstGeom>
          </p:spPr>
        </p:pic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665674" y="1344771"/>
              <a:ext cx="610529" cy="605126"/>
            </a:xfrm>
            <a:prstGeom prst="rect">
              <a:avLst/>
            </a:prstGeom>
          </p:spPr>
        </p:pic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79D20624-CEA0-2C9F-F838-9257CC68E579}"/>
              </a:ext>
            </a:extLst>
          </p:cNvPr>
          <p:cNvGrpSpPr/>
          <p:nvPr/>
        </p:nvGrpSpPr>
        <p:grpSpPr>
          <a:xfrm>
            <a:off x="7313271" y="1115141"/>
            <a:ext cx="1434543" cy="2220100"/>
            <a:chOff x="7313271" y="1115141"/>
            <a:chExt cx="1434543" cy="2220100"/>
          </a:xfrm>
        </p:grpSpPr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18900000">
              <a:off x="7313271" y="1115141"/>
              <a:ext cx="999166" cy="999166"/>
            </a:xfrm>
            <a:prstGeom prst="rect">
              <a:avLst/>
            </a:prstGeom>
          </p:spPr>
        </p:pic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90BAC529-C095-B5FD-2EA5-CBEE511B2847}"/>
                </a:ext>
              </a:extLst>
            </p:cNvPr>
            <p:cNvSpPr txBox="1"/>
            <p:nvPr/>
          </p:nvSpPr>
          <p:spPr>
            <a:xfrm>
              <a:off x="7369749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Two samples identified and checked that both are labelled identically 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A962839A-2712-50A4-2119-80D0997B2D0D}"/>
                </a:ext>
              </a:extLst>
            </p:cNvPr>
            <p:cNvSpPr txBox="1"/>
            <p:nvPr/>
          </p:nvSpPr>
          <p:spPr>
            <a:xfrm>
              <a:off x="7574378" y="2170733"/>
              <a:ext cx="94448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159" name="Image 158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1630853-D9F8-0125-51D0-789DA0A9A24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999644" y="1369176"/>
              <a:ext cx="610529" cy="605126"/>
            </a:xfrm>
            <a:prstGeom prst="rect">
              <a:avLst/>
            </a:prstGeom>
          </p:spPr>
        </p:pic>
        <p:pic>
          <p:nvPicPr>
            <p:cNvPr id="160" name="Image 1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3BA09E27-3195-A9F6-70F2-6FA912F27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63631" y="1358483"/>
              <a:ext cx="610529" cy="605126"/>
            </a:xfrm>
            <a:prstGeom prst="rect">
              <a:avLst/>
            </a:prstGeom>
          </p:spPr>
        </p:pic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CE86B9EF-255F-3550-2BA8-D6A1633BE0F6}"/>
              </a:ext>
            </a:extLst>
          </p:cNvPr>
          <p:cNvGrpSpPr/>
          <p:nvPr/>
        </p:nvGrpSpPr>
        <p:grpSpPr>
          <a:xfrm>
            <a:off x="4375836" y="1255906"/>
            <a:ext cx="2644324" cy="1622713"/>
            <a:chOff x="4375836" y="1255906"/>
            <a:chExt cx="2644324" cy="1622713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795669" y="1255906"/>
              <a:ext cx="514595" cy="559126"/>
            </a:xfrm>
            <a:prstGeom prst="rect">
              <a:avLst/>
            </a:prstGeom>
          </p:spPr>
        </p:pic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pic>
          <p:nvPicPr>
            <p:cNvPr id="156" name="Image 155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908E6D32-3217-648B-41D9-A94DAA587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280621" y="1358483"/>
              <a:ext cx="620376" cy="614886"/>
            </a:xfrm>
            <a:prstGeom prst="rect">
              <a:avLst/>
            </a:prstGeom>
          </p:spPr>
        </p:pic>
        <p:pic>
          <p:nvPicPr>
            <p:cNvPr id="157" name="Image 156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249BCD08-365B-9BD2-109B-BC8BBA806E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054959" y="1358483"/>
              <a:ext cx="620376" cy="614886"/>
            </a:xfrm>
            <a:prstGeom prst="rect">
              <a:avLst/>
            </a:prstGeom>
          </p:spPr>
        </p:pic>
      </p:grp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084989" cy="2094844"/>
            <a:chOff x="3207517" y="1240397"/>
            <a:chExt cx="208498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987293" y="2170733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598588" y="1358483"/>
              <a:ext cx="584221" cy="584221"/>
            </a:xfrm>
            <a:prstGeom prst="rect">
              <a:avLst/>
            </a:prstGeom>
          </p:spPr>
        </p:pic>
        <p:pic>
          <p:nvPicPr>
            <p:cNvPr id="170" name="Image 169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381536" y="1358483"/>
              <a:ext cx="584221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1955243" cy="2300056"/>
            <a:chOff x="1609609" y="1342962"/>
            <a:chExt cx="195524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228636" y="2170733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13" name="Groupe 212">
            <a:extLst>
              <a:ext uri="{FF2B5EF4-FFF2-40B4-BE49-F238E27FC236}">
                <a16:creationId xmlns:a16="http://schemas.microsoft.com/office/drawing/2014/main" id="{386C5E36-AF65-3DD0-E831-FD17B5E37D55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459133" y="2474207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CPOE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/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products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869082" y="2170733"/>
              <a:ext cx="5581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136" name="Image 1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3A8E7E70-D3AB-EA9D-3A54-F5239723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28018" y="1193419"/>
              <a:ext cx="1142613" cy="833287"/>
            </a:xfrm>
            <a:prstGeom prst="rect">
              <a:avLst/>
            </a:prstGeom>
          </p:spPr>
        </p:pic>
        <p:pic>
          <p:nvPicPr>
            <p:cNvPr id="162" name="Image 161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97281420-9D9B-9EC9-13C7-7930557E9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00000">
              <a:off x="936098" y="1360933"/>
              <a:ext cx="326451" cy="54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4525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èche vers la droite 49">
            <a:extLst>
              <a:ext uri="{FF2B5EF4-FFF2-40B4-BE49-F238E27FC236}">
                <a16:creationId xmlns:a16="http://schemas.microsoft.com/office/drawing/2014/main" id="{488B75BF-E5D6-C691-7DD3-475A6D42E77A}"/>
              </a:ext>
            </a:extLst>
          </p:cNvPr>
          <p:cNvSpPr/>
          <p:nvPr/>
        </p:nvSpPr>
        <p:spPr>
          <a:xfrm>
            <a:off x="6048093" y="1448004"/>
            <a:ext cx="1432553" cy="4609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3" name="Groupe 202">
            <a:extLst>
              <a:ext uri="{FF2B5EF4-FFF2-40B4-BE49-F238E27FC236}">
                <a16:creationId xmlns:a16="http://schemas.microsoft.com/office/drawing/2014/main" id="{BA11C14D-BCEB-E285-B9A8-19E508B72095}"/>
              </a:ext>
            </a:extLst>
          </p:cNvPr>
          <p:cNvGrpSpPr/>
          <p:nvPr/>
        </p:nvGrpSpPr>
        <p:grpSpPr>
          <a:xfrm>
            <a:off x="4596874" y="3816805"/>
            <a:ext cx="1886413" cy="2329554"/>
            <a:chOff x="5687964" y="3816805"/>
            <a:chExt cx="1886413" cy="2329554"/>
          </a:xfrm>
        </p:grpSpPr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9B8BD854-615B-8A9D-1D8A-98A4467E19B1}"/>
                </a:ext>
              </a:extLst>
            </p:cNvPr>
            <p:cNvSpPr txBox="1"/>
            <p:nvPr/>
          </p:nvSpPr>
          <p:spPr>
            <a:xfrm>
              <a:off x="5687964" y="5284585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HCP connects  Intra venous infusion and stays with the patient </a:t>
              </a:r>
            </a:p>
            <a:p>
              <a:pPr algn="ctr"/>
              <a:endParaRPr lang="en-US" sz="1000" dirty="0"/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28822B79-8788-93A5-E3D3-DA948D03FF3C}"/>
                </a:ext>
              </a:extLst>
            </p:cNvPr>
            <p:cNvSpPr txBox="1"/>
            <p:nvPr/>
          </p:nvSpPr>
          <p:spPr>
            <a:xfrm>
              <a:off x="5760816" y="4989118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77" name="Flèche vers la droite 76">
              <a:extLst>
                <a:ext uri="{FF2B5EF4-FFF2-40B4-BE49-F238E27FC236}">
                  <a16:creationId xmlns:a16="http://schemas.microsoft.com/office/drawing/2014/main" id="{757281D5-BDE0-C28A-7D9D-4AC14059AEDE}"/>
                </a:ext>
              </a:extLst>
            </p:cNvPr>
            <p:cNvSpPr/>
            <p:nvPr/>
          </p:nvSpPr>
          <p:spPr>
            <a:xfrm rot="10800000">
              <a:off x="6794920" y="4259122"/>
              <a:ext cx="77945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0" name="Image 189" descr="Une image contenant Graphique, symbole, clipart, logo&#10;&#10;Description générée automatiquement">
              <a:extLst>
                <a:ext uri="{FF2B5EF4-FFF2-40B4-BE49-F238E27FC236}">
                  <a16:creationId xmlns:a16="http://schemas.microsoft.com/office/drawing/2014/main" id="{57D26373-0213-4381-E221-86A947021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03533" y="3816805"/>
              <a:ext cx="889613" cy="1092953"/>
            </a:xfrm>
            <a:prstGeom prst="rect">
              <a:avLst/>
            </a:prstGeom>
          </p:spPr>
        </p:pic>
      </p:grpSp>
      <p:grpSp>
        <p:nvGrpSpPr>
          <p:cNvPr id="204" name="Groupe 203">
            <a:extLst>
              <a:ext uri="{FF2B5EF4-FFF2-40B4-BE49-F238E27FC236}">
                <a16:creationId xmlns:a16="http://schemas.microsoft.com/office/drawing/2014/main" id="{20D3DD1D-2072-F80D-915E-0EA6697CE2AA}"/>
              </a:ext>
            </a:extLst>
          </p:cNvPr>
          <p:cNvGrpSpPr/>
          <p:nvPr/>
        </p:nvGrpSpPr>
        <p:grpSpPr>
          <a:xfrm>
            <a:off x="6197453" y="4054366"/>
            <a:ext cx="2200809" cy="2553658"/>
            <a:chOff x="7288543" y="4054366"/>
            <a:chExt cx="2200809" cy="2553658"/>
          </a:xfrm>
        </p:grpSpPr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5075500C-C80A-DD72-BD78-63B12796C740}"/>
                </a:ext>
              </a:extLst>
            </p:cNvPr>
            <p:cNvSpPr txBox="1"/>
            <p:nvPr/>
          </p:nvSpPr>
          <p:spPr>
            <a:xfrm>
              <a:off x="7369749" y="5284585"/>
              <a:ext cx="1378065" cy="132343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HCP x2 Verify the details on the blood product and verify these are correct and completes vital observations as a baseline 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DC4193CE-CF57-318F-7430-789D088F6B99}"/>
                </a:ext>
              </a:extLst>
            </p:cNvPr>
            <p:cNvSpPr txBox="1"/>
            <p:nvPr/>
          </p:nvSpPr>
          <p:spPr>
            <a:xfrm>
              <a:off x="7411673" y="4989118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78" name="Flèche vers la droite 77">
              <a:extLst>
                <a:ext uri="{FF2B5EF4-FFF2-40B4-BE49-F238E27FC236}">
                  <a16:creationId xmlns:a16="http://schemas.microsoft.com/office/drawing/2014/main" id="{33E7B67E-8DA9-DCE1-15E2-3B5AE4EA6B32}"/>
                </a:ext>
              </a:extLst>
            </p:cNvPr>
            <p:cNvSpPr/>
            <p:nvPr/>
          </p:nvSpPr>
          <p:spPr>
            <a:xfrm rot="10800000">
              <a:off x="8440335" y="4270929"/>
              <a:ext cx="104901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83" name="Image 182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079BC13F-87D1-669E-92D9-76A99404C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88543" y="4054366"/>
              <a:ext cx="521920" cy="602216"/>
            </a:xfrm>
            <a:prstGeom prst="rect">
              <a:avLst/>
            </a:prstGeom>
          </p:spPr>
        </p:pic>
        <p:pic>
          <p:nvPicPr>
            <p:cNvPr id="185" name="Image 184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C87F23EE-8E76-5A88-2980-838364DC5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700000">
              <a:off x="7786938" y="4288894"/>
              <a:ext cx="326451" cy="545517"/>
            </a:xfrm>
            <a:prstGeom prst="rect">
              <a:avLst/>
            </a:prstGeom>
          </p:spPr>
        </p:pic>
        <p:pic>
          <p:nvPicPr>
            <p:cNvPr id="186" name="Image 185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4A390C38-C585-7B1D-42F0-EB4E3B433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21240" y="4191136"/>
              <a:ext cx="426690" cy="305857"/>
            </a:xfrm>
            <a:prstGeom prst="rect">
              <a:avLst/>
            </a:prstGeom>
          </p:spPr>
        </p:pic>
        <p:pic>
          <p:nvPicPr>
            <p:cNvPr id="197" name="Image 196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21A1815-0CE0-28AE-70E6-CF531C23D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73640" y="4196798"/>
              <a:ext cx="426690" cy="305857"/>
            </a:xfrm>
            <a:prstGeom prst="rect">
              <a:avLst/>
            </a:prstGeom>
          </p:spPr>
        </p:pic>
      </p:grpSp>
      <p:grpSp>
        <p:nvGrpSpPr>
          <p:cNvPr id="205" name="Groupe 204">
            <a:extLst>
              <a:ext uri="{FF2B5EF4-FFF2-40B4-BE49-F238E27FC236}">
                <a16:creationId xmlns:a16="http://schemas.microsoft.com/office/drawing/2014/main" id="{7F797D99-B64C-F998-3372-32858CF5BB08}"/>
              </a:ext>
            </a:extLst>
          </p:cNvPr>
          <p:cNvGrpSpPr/>
          <p:nvPr/>
        </p:nvGrpSpPr>
        <p:grpSpPr>
          <a:xfrm>
            <a:off x="8006312" y="4191137"/>
            <a:ext cx="1952244" cy="2312107"/>
            <a:chOff x="9097402" y="4191137"/>
            <a:chExt cx="1952244" cy="2312107"/>
          </a:xfrm>
        </p:grpSpPr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6E8893E5-7FB7-81BB-958A-9867826F3919}"/>
                </a:ext>
              </a:extLst>
            </p:cNvPr>
            <p:cNvSpPr txBox="1"/>
            <p:nvPr/>
          </p:nvSpPr>
          <p:spPr>
            <a:xfrm>
              <a:off x="9097403" y="5333693"/>
              <a:ext cx="1230239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by both HCP by scanning the wristband and gaining verbal confirmation</a:t>
              </a:r>
            </a:p>
          </p:txBody>
        </p:sp>
        <p:sp>
          <p:nvSpPr>
            <p:cNvPr id="79" name="Flèche vers la droite 78">
              <a:extLst>
                <a:ext uri="{FF2B5EF4-FFF2-40B4-BE49-F238E27FC236}">
                  <a16:creationId xmlns:a16="http://schemas.microsoft.com/office/drawing/2014/main" id="{7A9F0A0B-F28C-CDC2-BD66-0B2E962B7868}"/>
                </a:ext>
              </a:extLst>
            </p:cNvPr>
            <p:cNvSpPr/>
            <p:nvPr/>
          </p:nvSpPr>
          <p:spPr>
            <a:xfrm rot="10800000">
              <a:off x="10252831" y="428273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A38D651A-FBE6-5731-5FD0-F835EEEDC79A}"/>
                </a:ext>
              </a:extLst>
            </p:cNvPr>
            <p:cNvSpPr txBox="1"/>
            <p:nvPr/>
          </p:nvSpPr>
          <p:spPr>
            <a:xfrm>
              <a:off x="9097402" y="4989118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81" name="Image 180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E33B8E0-62DA-92F6-F583-ACB607937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401682" y="4375653"/>
              <a:ext cx="774937" cy="343878"/>
            </a:xfrm>
            <a:prstGeom prst="rect">
              <a:avLst/>
            </a:prstGeom>
          </p:spPr>
        </p:pic>
        <p:pic>
          <p:nvPicPr>
            <p:cNvPr id="182" name="Image 18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7F9788DA-5E2C-93D8-7C58-C14642FCD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242144" y="4191137"/>
              <a:ext cx="426690" cy="305857"/>
            </a:xfrm>
            <a:prstGeom prst="rect">
              <a:avLst/>
            </a:prstGeom>
          </p:spPr>
        </p:pic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1FDC2103-D13D-0426-694A-9E579E906296}"/>
              </a:ext>
            </a:extLst>
          </p:cNvPr>
          <p:cNvGrpSpPr/>
          <p:nvPr/>
        </p:nvGrpSpPr>
        <p:grpSpPr>
          <a:xfrm>
            <a:off x="9586140" y="3239608"/>
            <a:ext cx="1563239" cy="2765173"/>
            <a:chOff x="10677230" y="3239608"/>
            <a:chExt cx="1563239" cy="2765173"/>
          </a:xfrm>
        </p:grpSpPr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E1DC1C36-B5E7-D1E1-ABBF-19F09E6C1EB5}"/>
                </a:ext>
              </a:extLst>
            </p:cNvPr>
            <p:cNvSpPr/>
            <p:nvPr/>
          </p:nvSpPr>
          <p:spPr>
            <a:xfrm rot="7200000">
              <a:off x="11579098" y="3440009"/>
              <a:ext cx="86177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179A5DC-EC3A-1D9E-CAC8-6C5290D0A63B}"/>
                </a:ext>
              </a:extLst>
            </p:cNvPr>
            <p:cNvSpPr txBox="1"/>
            <p:nvPr/>
          </p:nvSpPr>
          <p:spPr>
            <a:xfrm>
              <a:off x="10677230" y="4989118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X2 clinical staff collect blood from blood bank and return to patient for administration </a:t>
              </a:r>
            </a:p>
          </p:txBody>
        </p:sp>
        <p:pic>
          <p:nvPicPr>
            <p:cNvPr id="178" name="Image 177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034C900-40B5-5E2E-2EFC-2A44FE625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225849" y="4086091"/>
              <a:ext cx="521920" cy="602216"/>
            </a:xfrm>
            <a:prstGeom prst="rect">
              <a:avLst/>
            </a:prstGeom>
          </p:spPr>
        </p:pic>
        <p:pic>
          <p:nvPicPr>
            <p:cNvPr id="179" name="Image 178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F6BD39C-0909-311E-0DDD-D122FA5E8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8900000">
              <a:off x="10965520" y="4216849"/>
              <a:ext cx="326451" cy="545517"/>
            </a:xfrm>
            <a:prstGeom prst="rect">
              <a:avLst/>
            </a:prstGeom>
          </p:spPr>
        </p:pic>
        <p:pic>
          <p:nvPicPr>
            <p:cNvPr id="180" name="Image 179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46644394-62C3-89DF-5530-93F835B98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8900000">
              <a:off x="10783635" y="4216851"/>
              <a:ext cx="326451" cy="545517"/>
            </a:xfrm>
            <a:prstGeom prst="rect">
              <a:avLst/>
            </a:prstGeom>
          </p:spPr>
        </p:pic>
      </p:grpSp>
      <p:grpSp>
        <p:nvGrpSpPr>
          <p:cNvPr id="207" name="Groupe 206">
            <a:extLst>
              <a:ext uri="{FF2B5EF4-FFF2-40B4-BE49-F238E27FC236}">
                <a16:creationId xmlns:a16="http://schemas.microsoft.com/office/drawing/2014/main" id="{BA1DE983-6DC8-2829-A2DF-B55832F725E8}"/>
              </a:ext>
            </a:extLst>
          </p:cNvPr>
          <p:cNvGrpSpPr/>
          <p:nvPr/>
        </p:nvGrpSpPr>
        <p:grpSpPr>
          <a:xfrm>
            <a:off x="9683422" y="1141195"/>
            <a:ext cx="2224047" cy="1891312"/>
            <a:chOff x="9683422" y="1141195"/>
            <a:chExt cx="2224047" cy="1891312"/>
          </a:xfrm>
        </p:grpSpPr>
        <p:sp>
          <p:nvSpPr>
            <p:cNvPr id="54" name="Flèche vers la droite 53">
              <a:extLst>
                <a:ext uri="{FF2B5EF4-FFF2-40B4-BE49-F238E27FC236}">
                  <a16:creationId xmlns:a16="http://schemas.microsoft.com/office/drawing/2014/main" id="{AF95F8A3-1BA8-E0DA-BA96-95321CB3B1FA}"/>
                </a:ext>
              </a:extLst>
            </p:cNvPr>
            <p:cNvSpPr/>
            <p:nvPr/>
          </p:nvSpPr>
          <p:spPr>
            <a:xfrm>
              <a:off x="9683422" y="1471618"/>
              <a:ext cx="102760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2418B0E-9C2D-6C10-3203-9130D65BA511}"/>
                </a:ext>
              </a:extLst>
            </p:cNvPr>
            <p:cNvSpPr txBox="1"/>
            <p:nvPr/>
          </p:nvSpPr>
          <p:spPr>
            <a:xfrm>
              <a:off x="10677230" y="2170733"/>
              <a:ext cx="123023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arrives from Blood bank into hospital refrigeration </a:t>
              </a:r>
            </a:p>
          </p:txBody>
        </p:sp>
        <p:pic>
          <p:nvPicPr>
            <p:cNvPr id="175" name="Image 174" descr="Une image contenant capture d’écran, Téléphone mobile, Appareil mobile, gadget&#10;&#10;Description générée automatiquement">
              <a:extLst>
                <a:ext uri="{FF2B5EF4-FFF2-40B4-BE49-F238E27FC236}">
                  <a16:creationId xmlns:a16="http://schemas.microsoft.com/office/drawing/2014/main" id="{D1430E4A-F92D-FA98-64AE-E8E17FDD0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132439" y="1141195"/>
              <a:ext cx="612954" cy="895856"/>
            </a:xfrm>
            <a:prstGeom prst="rect">
              <a:avLst/>
            </a:prstGeom>
          </p:spPr>
        </p:pic>
        <p:pic>
          <p:nvPicPr>
            <p:cNvPr id="176" name="Image 175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28B00B7-3840-14A2-639A-458C8904A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800000">
              <a:off x="10875447" y="1366789"/>
              <a:ext cx="326451" cy="545517"/>
            </a:xfrm>
            <a:prstGeom prst="rect">
              <a:avLst/>
            </a:prstGeom>
          </p:spPr>
        </p:pic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665674" y="1344771"/>
              <a:ext cx="610529" cy="605126"/>
            </a:xfrm>
            <a:prstGeom prst="rect">
              <a:avLst/>
            </a:prstGeom>
          </p:spPr>
        </p:pic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79D20624-CEA0-2C9F-F838-9257CC68E579}"/>
              </a:ext>
            </a:extLst>
          </p:cNvPr>
          <p:cNvGrpSpPr/>
          <p:nvPr/>
        </p:nvGrpSpPr>
        <p:grpSpPr>
          <a:xfrm>
            <a:off x="7313271" y="1115141"/>
            <a:ext cx="1434543" cy="2220100"/>
            <a:chOff x="7313271" y="1115141"/>
            <a:chExt cx="1434543" cy="2220100"/>
          </a:xfrm>
        </p:grpSpPr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rot="18900000">
              <a:off x="7313271" y="1115141"/>
              <a:ext cx="999166" cy="999166"/>
            </a:xfrm>
            <a:prstGeom prst="rect">
              <a:avLst/>
            </a:prstGeom>
          </p:spPr>
        </p:pic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90BAC529-C095-B5FD-2EA5-CBEE511B2847}"/>
                </a:ext>
              </a:extLst>
            </p:cNvPr>
            <p:cNvSpPr txBox="1"/>
            <p:nvPr/>
          </p:nvSpPr>
          <p:spPr>
            <a:xfrm>
              <a:off x="7369749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Two samples identified and checked that both are labelled identically 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A962839A-2712-50A4-2119-80D0997B2D0D}"/>
                </a:ext>
              </a:extLst>
            </p:cNvPr>
            <p:cNvSpPr txBox="1"/>
            <p:nvPr/>
          </p:nvSpPr>
          <p:spPr>
            <a:xfrm>
              <a:off x="7574378" y="2170733"/>
              <a:ext cx="94448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159" name="Image 158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1630853-D9F8-0125-51D0-789DA0A9A24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999644" y="1369176"/>
              <a:ext cx="610529" cy="605126"/>
            </a:xfrm>
            <a:prstGeom prst="rect">
              <a:avLst/>
            </a:prstGeom>
          </p:spPr>
        </p:pic>
        <p:pic>
          <p:nvPicPr>
            <p:cNvPr id="160" name="Image 1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3BA09E27-3195-A9F6-70F2-6FA912F27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763631" y="1358483"/>
              <a:ext cx="610529" cy="605126"/>
            </a:xfrm>
            <a:prstGeom prst="rect">
              <a:avLst/>
            </a:prstGeom>
          </p:spPr>
        </p:pic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CE86B9EF-255F-3550-2BA8-D6A1633BE0F6}"/>
              </a:ext>
            </a:extLst>
          </p:cNvPr>
          <p:cNvGrpSpPr/>
          <p:nvPr/>
        </p:nvGrpSpPr>
        <p:grpSpPr>
          <a:xfrm>
            <a:off x="4375836" y="1255906"/>
            <a:ext cx="2644324" cy="1622713"/>
            <a:chOff x="4375836" y="1255906"/>
            <a:chExt cx="2644324" cy="1622713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795669" y="1255906"/>
              <a:ext cx="514595" cy="559126"/>
            </a:xfrm>
            <a:prstGeom prst="rect">
              <a:avLst/>
            </a:prstGeom>
          </p:spPr>
        </p:pic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pic>
          <p:nvPicPr>
            <p:cNvPr id="156" name="Image 155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908E6D32-3217-648B-41D9-A94DAA587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280621" y="1358483"/>
              <a:ext cx="620376" cy="614886"/>
            </a:xfrm>
            <a:prstGeom prst="rect">
              <a:avLst/>
            </a:prstGeom>
          </p:spPr>
        </p:pic>
        <p:pic>
          <p:nvPicPr>
            <p:cNvPr id="157" name="Image 156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249BCD08-365B-9BD2-109B-BC8BBA806E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054959" y="1358483"/>
              <a:ext cx="620376" cy="614886"/>
            </a:xfrm>
            <a:prstGeom prst="rect">
              <a:avLst/>
            </a:prstGeom>
          </p:spPr>
        </p:pic>
      </p:grp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084989" cy="2094844"/>
            <a:chOff x="3207517" y="1240397"/>
            <a:chExt cx="208498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987293" y="2170733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598588" y="1358483"/>
              <a:ext cx="584221" cy="584221"/>
            </a:xfrm>
            <a:prstGeom prst="rect">
              <a:avLst/>
            </a:prstGeom>
          </p:spPr>
        </p:pic>
        <p:pic>
          <p:nvPicPr>
            <p:cNvPr id="170" name="Image 169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381536" y="1358483"/>
              <a:ext cx="584221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1955243" cy="2300056"/>
            <a:chOff x="1609609" y="1342962"/>
            <a:chExt cx="195524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228636" y="2170733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13" name="Groupe 212">
            <a:extLst>
              <a:ext uri="{FF2B5EF4-FFF2-40B4-BE49-F238E27FC236}">
                <a16:creationId xmlns:a16="http://schemas.microsoft.com/office/drawing/2014/main" id="{386C5E36-AF65-3DD0-E831-FD17B5E37D55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459133" y="2474207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CPOE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/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products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869082" y="2170733"/>
              <a:ext cx="5581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136" name="Image 1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3A8E7E70-D3AB-EA9D-3A54-F5239723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528018" y="1193419"/>
              <a:ext cx="1142613" cy="833287"/>
            </a:xfrm>
            <a:prstGeom prst="rect">
              <a:avLst/>
            </a:prstGeom>
          </p:spPr>
        </p:pic>
        <p:pic>
          <p:nvPicPr>
            <p:cNvPr id="162" name="Image 161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97281420-9D9B-9EC9-13C7-7930557E9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800000">
              <a:off x="936098" y="1360933"/>
              <a:ext cx="326451" cy="54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190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èche vers la droite 49">
            <a:extLst>
              <a:ext uri="{FF2B5EF4-FFF2-40B4-BE49-F238E27FC236}">
                <a16:creationId xmlns:a16="http://schemas.microsoft.com/office/drawing/2014/main" id="{488B75BF-E5D6-C691-7DD3-475A6D42E77A}"/>
              </a:ext>
            </a:extLst>
          </p:cNvPr>
          <p:cNvSpPr/>
          <p:nvPr/>
        </p:nvSpPr>
        <p:spPr>
          <a:xfrm>
            <a:off x="6048093" y="1448004"/>
            <a:ext cx="1432553" cy="4609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A95A6C4C-4DBC-47D1-396B-766FD1D38362}"/>
              </a:ext>
            </a:extLst>
          </p:cNvPr>
          <p:cNvGrpSpPr/>
          <p:nvPr/>
        </p:nvGrpSpPr>
        <p:grpSpPr>
          <a:xfrm>
            <a:off x="2869220" y="3958031"/>
            <a:ext cx="2050576" cy="2342217"/>
            <a:chOff x="3960310" y="3958031"/>
            <a:chExt cx="2050576" cy="2342217"/>
          </a:xfrm>
        </p:grpSpPr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028119D3-9309-87BB-9960-B2DDEA21330B}"/>
                </a:ext>
              </a:extLst>
            </p:cNvPr>
            <p:cNvSpPr txBox="1"/>
            <p:nvPr/>
          </p:nvSpPr>
          <p:spPr>
            <a:xfrm>
              <a:off x="3960310" y="5284585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Vital observations are taken every 15mins and patient observed for signs of a reaction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5DAB4562-344B-E52E-4B82-A9112BFB3F3C}"/>
                </a:ext>
              </a:extLst>
            </p:cNvPr>
            <p:cNvSpPr txBox="1"/>
            <p:nvPr/>
          </p:nvSpPr>
          <p:spPr>
            <a:xfrm>
              <a:off x="4014392" y="4989118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75" name="Flèche vers la droite 74">
              <a:extLst>
                <a:ext uri="{FF2B5EF4-FFF2-40B4-BE49-F238E27FC236}">
                  <a16:creationId xmlns:a16="http://schemas.microsoft.com/office/drawing/2014/main" id="{464B4827-BE74-9AD9-954F-9B27B0C90D38}"/>
                </a:ext>
              </a:extLst>
            </p:cNvPr>
            <p:cNvSpPr/>
            <p:nvPr/>
          </p:nvSpPr>
          <p:spPr>
            <a:xfrm rot="10800000">
              <a:off x="5214071" y="4259122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2" name="Image 191" descr="Une image contenant horloge, cercle, Horloge murale, horloge quartz&#10;&#10;Description générée automatiquement">
              <a:extLst>
                <a:ext uri="{FF2B5EF4-FFF2-40B4-BE49-F238E27FC236}">
                  <a16:creationId xmlns:a16="http://schemas.microsoft.com/office/drawing/2014/main" id="{DD54C49F-591D-1D42-F4EB-F999C08AC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2171" y="3958031"/>
              <a:ext cx="816534" cy="816534"/>
            </a:xfrm>
            <a:prstGeom prst="rect">
              <a:avLst/>
            </a:prstGeom>
          </p:spPr>
        </p:pic>
        <p:pic>
          <p:nvPicPr>
            <p:cNvPr id="195" name="Image 19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9FC457B7-C672-1B34-58DB-E6FAAB7EF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797" y="4469821"/>
              <a:ext cx="663695" cy="316764"/>
            </a:xfrm>
            <a:prstGeom prst="rect">
              <a:avLst/>
            </a:prstGeom>
          </p:spPr>
        </p:pic>
      </p:grpSp>
      <p:grpSp>
        <p:nvGrpSpPr>
          <p:cNvPr id="203" name="Groupe 202">
            <a:extLst>
              <a:ext uri="{FF2B5EF4-FFF2-40B4-BE49-F238E27FC236}">
                <a16:creationId xmlns:a16="http://schemas.microsoft.com/office/drawing/2014/main" id="{BA11C14D-BCEB-E285-B9A8-19E508B72095}"/>
              </a:ext>
            </a:extLst>
          </p:cNvPr>
          <p:cNvGrpSpPr/>
          <p:nvPr/>
        </p:nvGrpSpPr>
        <p:grpSpPr>
          <a:xfrm>
            <a:off x="4596874" y="3816805"/>
            <a:ext cx="1886413" cy="2329554"/>
            <a:chOff x="5687964" y="3816805"/>
            <a:chExt cx="1886413" cy="2329554"/>
          </a:xfrm>
        </p:grpSpPr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9B8BD854-615B-8A9D-1D8A-98A4467E19B1}"/>
                </a:ext>
              </a:extLst>
            </p:cNvPr>
            <p:cNvSpPr txBox="1"/>
            <p:nvPr/>
          </p:nvSpPr>
          <p:spPr>
            <a:xfrm>
              <a:off x="5687964" y="5284585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HCP connects  Intra venous infusion and stays with the patient </a:t>
              </a:r>
            </a:p>
            <a:p>
              <a:pPr algn="ctr"/>
              <a:endParaRPr lang="en-US" sz="1000" dirty="0"/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28822B79-8788-93A5-E3D3-DA948D03FF3C}"/>
                </a:ext>
              </a:extLst>
            </p:cNvPr>
            <p:cNvSpPr txBox="1"/>
            <p:nvPr/>
          </p:nvSpPr>
          <p:spPr>
            <a:xfrm>
              <a:off x="5760816" y="4989118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77" name="Flèche vers la droite 76">
              <a:extLst>
                <a:ext uri="{FF2B5EF4-FFF2-40B4-BE49-F238E27FC236}">
                  <a16:creationId xmlns:a16="http://schemas.microsoft.com/office/drawing/2014/main" id="{757281D5-BDE0-C28A-7D9D-4AC14059AEDE}"/>
                </a:ext>
              </a:extLst>
            </p:cNvPr>
            <p:cNvSpPr/>
            <p:nvPr/>
          </p:nvSpPr>
          <p:spPr>
            <a:xfrm rot="10800000">
              <a:off x="6794920" y="4259122"/>
              <a:ext cx="77945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0" name="Image 189" descr="Une image contenant Graphique, symbole, clipart, logo&#10;&#10;Description générée automatiquement">
              <a:extLst>
                <a:ext uri="{FF2B5EF4-FFF2-40B4-BE49-F238E27FC236}">
                  <a16:creationId xmlns:a16="http://schemas.microsoft.com/office/drawing/2014/main" id="{57D26373-0213-4381-E221-86A947021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03533" y="3816805"/>
              <a:ext cx="889613" cy="1092953"/>
            </a:xfrm>
            <a:prstGeom prst="rect">
              <a:avLst/>
            </a:prstGeom>
          </p:spPr>
        </p:pic>
      </p:grpSp>
      <p:grpSp>
        <p:nvGrpSpPr>
          <p:cNvPr id="204" name="Groupe 203">
            <a:extLst>
              <a:ext uri="{FF2B5EF4-FFF2-40B4-BE49-F238E27FC236}">
                <a16:creationId xmlns:a16="http://schemas.microsoft.com/office/drawing/2014/main" id="{20D3DD1D-2072-F80D-915E-0EA6697CE2AA}"/>
              </a:ext>
            </a:extLst>
          </p:cNvPr>
          <p:cNvGrpSpPr/>
          <p:nvPr/>
        </p:nvGrpSpPr>
        <p:grpSpPr>
          <a:xfrm>
            <a:off x="6197453" y="4054366"/>
            <a:ext cx="2200809" cy="2553658"/>
            <a:chOff x="7288543" y="4054366"/>
            <a:chExt cx="2200809" cy="2553658"/>
          </a:xfrm>
        </p:grpSpPr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5075500C-C80A-DD72-BD78-63B12796C740}"/>
                </a:ext>
              </a:extLst>
            </p:cNvPr>
            <p:cNvSpPr txBox="1"/>
            <p:nvPr/>
          </p:nvSpPr>
          <p:spPr>
            <a:xfrm>
              <a:off x="7369749" y="5284585"/>
              <a:ext cx="1378065" cy="132343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HCP x2 Verify the details on the blood product and verify these are correct and completes vital observations as a baseline 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DC4193CE-CF57-318F-7430-789D088F6B99}"/>
                </a:ext>
              </a:extLst>
            </p:cNvPr>
            <p:cNvSpPr txBox="1"/>
            <p:nvPr/>
          </p:nvSpPr>
          <p:spPr>
            <a:xfrm>
              <a:off x="7411673" y="4989118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78" name="Flèche vers la droite 77">
              <a:extLst>
                <a:ext uri="{FF2B5EF4-FFF2-40B4-BE49-F238E27FC236}">
                  <a16:creationId xmlns:a16="http://schemas.microsoft.com/office/drawing/2014/main" id="{33E7B67E-8DA9-DCE1-15E2-3B5AE4EA6B32}"/>
                </a:ext>
              </a:extLst>
            </p:cNvPr>
            <p:cNvSpPr/>
            <p:nvPr/>
          </p:nvSpPr>
          <p:spPr>
            <a:xfrm rot="10800000">
              <a:off x="8440335" y="4270929"/>
              <a:ext cx="104901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83" name="Image 182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079BC13F-87D1-669E-92D9-76A99404C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288543" y="4054366"/>
              <a:ext cx="521920" cy="602216"/>
            </a:xfrm>
            <a:prstGeom prst="rect">
              <a:avLst/>
            </a:prstGeom>
          </p:spPr>
        </p:pic>
        <p:pic>
          <p:nvPicPr>
            <p:cNvPr id="185" name="Image 184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C87F23EE-8E76-5A88-2980-838364DC5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700000">
              <a:off x="7786938" y="4288894"/>
              <a:ext cx="326451" cy="545517"/>
            </a:xfrm>
            <a:prstGeom prst="rect">
              <a:avLst/>
            </a:prstGeom>
          </p:spPr>
        </p:pic>
        <p:pic>
          <p:nvPicPr>
            <p:cNvPr id="186" name="Image 185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4A390C38-C585-7B1D-42F0-EB4E3B433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821240" y="4191136"/>
              <a:ext cx="426690" cy="305857"/>
            </a:xfrm>
            <a:prstGeom prst="rect">
              <a:avLst/>
            </a:prstGeom>
          </p:spPr>
        </p:pic>
        <p:pic>
          <p:nvPicPr>
            <p:cNvPr id="197" name="Image 196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21A1815-0CE0-28AE-70E6-CF531C23D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973640" y="4196798"/>
              <a:ext cx="426690" cy="305857"/>
            </a:xfrm>
            <a:prstGeom prst="rect">
              <a:avLst/>
            </a:prstGeom>
          </p:spPr>
        </p:pic>
      </p:grpSp>
      <p:grpSp>
        <p:nvGrpSpPr>
          <p:cNvPr id="205" name="Groupe 204">
            <a:extLst>
              <a:ext uri="{FF2B5EF4-FFF2-40B4-BE49-F238E27FC236}">
                <a16:creationId xmlns:a16="http://schemas.microsoft.com/office/drawing/2014/main" id="{7F797D99-B64C-F998-3372-32858CF5BB08}"/>
              </a:ext>
            </a:extLst>
          </p:cNvPr>
          <p:cNvGrpSpPr/>
          <p:nvPr/>
        </p:nvGrpSpPr>
        <p:grpSpPr>
          <a:xfrm>
            <a:off x="8006312" y="4191137"/>
            <a:ext cx="1952244" cy="2312107"/>
            <a:chOff x="9097402" y="4191137"/>
            <a:chExt cx="1952244" cy="2312107"/>
          </a:xfrm>
        </p:grpSpPr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6E8893E5-7FB7-81BB-958A-9867826F3919}"/>
                </a:ext>
              </a:extLst>
            </p:cNvPr>
            <p:cNvSpPr txBox="1"/>
            <p:nvPr/>
          </p:nvSpPr>
          <p:spPr>
            <a:xfrm>
              <a:off x="9097403" y="5333693"/>
              <a:ext cx="1230239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by both HCP by scanning the wristband and gaining verbal confirmation</a:t>
              </a:r>
            </a:p>
          </p:txBody>
        </p:sp>
        <p:sp>
          <p:nvSpPr>
            <p:cNvPr id="79" name="Flèche vers la droite 78">
              <a:extLst>
                <a:ext uri="{FF2B5EF4-FFF2-40B4-BE49-F238E27FC236}">
                  <a16:creationId xmlns:a16="http://schemas.microsoft.com/office/drawing/2014/main" id="{7A9F0A0B-F28C-CDC2-BD66-0B2E962B7868}"/>
                </a:ext>
              </a:extLst>
            </p:cNvPr>
            <p:cNvSpPr/>
            <p:nvPr/>
          </p:nvSpPr>
          <p:spPr>
            <a:xfrm rot="10800000">
              <a:off x="10252831" y="428273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A38D651A-FBE6-5731-5FD0-F835EEEDC79A}"/>
                </a:ext>
              </a:extLst>
            </p:cNvPr>
            <p:cNvSpPr txBox="1"/>
            <p:nvPr/>
          </p:nvSpPr>
          <p:spPr>
            <a:xfrm>
              <a:off x="9097402" y="4989118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81" name="Image 180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E33B8E0-62DA-92F6-F583-ACB607937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401682" y="4375653"/>
              <a:ext cx="774937" cy="343878"/>
            </a:xfrm>
            <a:prstGeom prst="rect">
              <a:avLst/>
            </a:prstGeom>
          </p:spPr>
        </p:pic>
        <p:pic>
          <p:nvPicPr>
            <p:cNvPr id="182" name="Image 18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7F9788DA-5E2C-93D8-7C58-C14642FCD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242144" y="4191137"/>
              <a:ext cx="426690" cy="305857"/>
            </a:xfrm>
            <a:prstGeom prst="rect">
              <a:avLst/>
            </a:prstGeom>
          </p:spPr>
        </p:pic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1FDC2103-D13D-0426-694A-9E579E906296}"/>
              </a:ext>
            </a:extLst>
          </p:cNvPr>
          <p:cNvGrpSpPr/>
          <p:nvPr/>
        </p:nvGrpSpPr>
        <p:grpSpPr>
          <a:xfrm>
            <a:off x="9586140" y="3239608"/>
            <a:ext cx="1563239" cy="2765173"/>
            <a:chOff x="10677230" y="3239608"/>
            <a:chExt cx="1563239" cy="2765173"/>
          </a:xfrm>
        </p:grpSpPr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E1DC1C36-B5E7-D1E1-ABBF-19F09E6C1EB5}"/>
                </a:ext>
              </a:extLst>
            </p:cNvPr>
            <p:cNvSpPr/>
            <p:nvPr/>
          </p:nvSpPr>
          <p:spPr>
            <a:xfrm rot="7200000">
              <a:off x="11579098" y="3440009"/>
              <a:ext cx="86177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179A5DC-EC3A-1D9E-CAC8-6C5290D0A63B}"/>
                </a:ext>
              </a:extLst>
            </p:cNvPr>
            <p:cNvSpPr txBox="1"/>
            <p:nvPr/>
          </p:nvSpPr>
          <p:spPr>
            <a:xfrm>
              <a:off x="10677230" y="4989118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X2 clinical staff collect blood from blood bank and return to patient for administration </a:t>
              </a:r>
            </a:p>
          </p:txBody>
        </p:sp>
        <p:pic>
          <p:nvPicPr>
            <p:cNvPr id="178" name="Image 177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034C900-40B5-5E2E-2EFC-2A44FE625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225849" y="4086091"/>
              <a:ext cx="521920" cy="602216"/>
            </a:xfrm>
            <a:prstGeom prst="rect">
              <a:avLst/>
            </a:prstGeom>
          </p:spPr>
        </p:pic>
        <p:pic>
          <p:nvPicPr>
            <p:cNvPr id="179" name="Image 178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F6BD39C-0909-311E-0DDD-D122FA5E8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8900000">
              <a:off x="10965520" y="4216849"/>
              <a:ext cx="326451" cy="545517"/>
            </a:xfrm>
            <a:prstGeom prst="rect">
              <a:avLst/>
            </a:prstGeom>
          </p:spPr>
        </p:pic>
        <p:pic>
          <p:nvPicPr>
            <p:cNvPr id="180" name="Image 179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46644394-62C3-89DF-5530-93F835B98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8900000">
              <a:off x="10783635" y="4216851"/>
              <a:ext cx="326451" cy="545517"/>
            </a:xfrm>
            <a:prstGeom prst="rect">
              <a:avLst/>
            </a:prstGeom>
          </p:spPr>
        </p:pic>
      </p:grpSp>
      <p:grpSp>
        <p:nvGrpSpPr>
          <p:cNvPr id="207" name="Groupe 206">
            <a:extLst>
              <a:ext uri="{FF2B5EF4-FFF2-40B4-BE49-F238E27FC236}">
                <a16:creationId xmlns:a16="http://schemas.microsoft.com/office/drawing/2014/main" id="{BA1DE983-6DC8-2829-A2DF-B55832F725E8}"/>
              </a:ext>
            </a:extLst>
          </p:cNvPr>
          <p:cNvGrpSpPr/>
          <p:nvPr/>
        </p:nvGrpSpPr>
        <p:grpSpPr>
          <a:xfrm>
            <a:off x="9683422" y="1141195"/>
            <a:ext cx="2224047" cy="1891312"/>
            <a:chOff x="9683422" y="1141195"/>
            <a:chExt cx="2224047" cy="1891312"/>
          </a:xfrm>
        </p:grpSpPr>
        <p:sp>
          <p:nvSpPr>
            <p:cNvPr id="54" name="Flèche vers la droite 53">
              <a:extLst>
                <a:ext uri="{FF2B5EF4-FFF2-40B4-BE49-F238E27FC236}">
                  <a16:creationId xmlns:a16="http://schemas.microsoft.com/office/drawing/2014/main" id="{AF95F8A3-1BA8-E0DA-BA96-95321CB3B1FA}"/>
                </a:ext>
              </a:extLst>
            </p:cNvPr>
            <p:cNvSpPr/>
            <p:nvPr/>
          </p:nvSpPr>
          <p:spPr>
            <a:xfrm>
              <a:off x="9683422" y="1471618"/>
              <a:ext cx="102760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2418B0E-9C2D-6C10-3203-9130D65BA511}"/>
                </a:ext>
              </a:extLst>
            </p:cNvPr>
            <p:cNvSpPr txBox="1"/>
            <p:nvPr/>
          </p:nvSpPr>
          <p:spPr>
            <a:xfrm>
              <a:off x="10677230" y="2170733"/>
              <a:ext cx="123023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arrives from Blood bank into hospital refrigeration </a:t>
              </a:r>
            </a:p>
          </p:txBody>
        </p:sp>
        <p:pic>
          <p:nvPicPr>
            <p:cNvPr id="175" name="Image 174" descr="Une image contenant capture d’écran, Téléphone mobile, Appareil mobile, gadget&#10;&#10;Description générée automatiquement">
              <a:extLst>
                <a:ext uri="{FF2B5EF4-FFF2-40B4-BE49-F238E27FC236}">
                  <a16:creationId xmlns:a16="http://schemas.microsoft.com/office/drawing/2014/main" id="{D1430E4A-F92D-FA98-64AE-E8E17FDD0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132439" y="1141195"/>
              <a:ext cx="612954" cy="895856"/>
            </a:xfrm>
            <a:prstGeom prst="rect">
              <a:avLst/>
            </a:prstGeom>
          </p:spPr>
        </p:pic>
        <p:pic>
          <p:nvPicPr>
            <p:cNvPr id="176" name="Image 175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28B00B7-3840-14A2-639A-458C8904A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800000">
              <a:off x="10875447" y="1366789"/>
              <a:ext cx="326451" cy="545517"/>
            </a:xfrm>
            <a:prstGeom prst="rect">
              <a:avLst/>
            </a:prstGeom>
          </p:spPr>
        </p:pic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665674" y="1344771"/>
              <a:ext cx="610529" cy="605126"/>
            </a:xfrm>
            <a:prstGeom prst="rect">
              <a:avLst/>
            </a:prstGeom>
          </p:spPr>
        </p:pic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79D20624-CEA0-2C9F-F838-9257CC68E579}"/>
              </a:ext>
            </a:extLst>
          </p:cNvPr>
          <p:cNvGrpSpPr/>
          <p:nvPr/>
        </p:nvGrpSpPr>
        <p:grpSpPr>
          <a:xfrm>
            <a:off x="7313271" y="1115141"/>
            <a:ext cx="1434543" cy="2220100"/>
            <a:chOff x="7313271" y="1115141"/>
            <a:chExt cx="1434543" cy="2220100"/>
          </a:xfrm>
        </p:grpSpPr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 rot="18900000">
              <a:off x="7313271" y="1115141"/>
              <a:ext cx="999166" cy="999166"/>
            </a:xfrm>
            <a:prstGeom prst="rect">
              <a:avLst/>
            </a:prstGeom>
          </p:spPr>
        </p:pic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90BAC529-C095-B5FD-2EA5-CBEE511B2847}"/>
                </a:ext>
              </a:extLst>
            </p:cNvPr>
            <p:cNvSpPr txBox="1"/>
            <p:nvPr/>
          </p:nvSpPr>
          <p:spPr>
            <a:xfrm>
              <a:off x="7369749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Two samples identified and checked that both are labelled identically 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A962839A-2712-50A4-2119-80D0997B2D0D}"/>
                </a:ext>
              </a:extLst>
            </p:cNvPr>
            <p:cNvSpPr txBox="1"/>
            <p:nvPr/>
          </p:nvSpPr>
          <p:spPr>
            <a:xfrm>
              <a:off x="7574378" y="2170733"/>
              <a:ext cx="94448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159" name="Image 158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1630853-D9F8-0125-51D0-789DA0A9A2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999644" y="1369176"/>
              <a:ext cx="610529" cy="605126"/>
            </a:xfrm>
            <a:prstGeom prst="rect">
              <a:avLst/>
            </a:prstGeom>
          </p:spPr>
        </p:pic>
        <p:pic>
          <p:nvPicPr>
            <p:cNvPr id="160" name="Image 1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3BA09E27-3195-A9F6-70F2-6FA912F27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763631" y="1358483"/>
              <a:ext cx="610529" cy="605126"/>
            </a:xfrm>
            <a:prstGeom prst="rect">
              <a:avLst/>
            </a:prstGeom>
          </p:spPr>
        </p:pic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CE86B9EF-255F-3550-2BA8-D6A1633BE0F6}"/>
              </a:ext>
            </a:extLst>
          </p:cNvPr>
          <p:cNvGrpSpPr/>
          <p:nvPr/>
        </p:nvGrpSpPr>
        <p:grpSpPr>
          <a:xfrm>
            <a:off x="4375836" y="1255906"/>
            <a:ext cx="2644324" cy="1622713"/>
            <a:chOff x="4375836" y="1255906"/>
            <a:chExt cx="2644324" cy="1622713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795669" y="1255906"/>
              <a:ext cx="514595" cy="559126"/>
            </a:xfrm>
            <a:prstGeom prst="rect">
              <a:avLst/>
            </a:prstGeom>
          </p:spPr>
        </p:pic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pic>
          <p:nvPicPr>
            <p:cNvPr id="156" name="Image 155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908E6D32-3217-648B-41D9-A94DAA587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280621" y="1358483"/>
              <a:ext cx="620376" cy="614886"/>
            </a:xfrm>
            <a:prstGeom prst="rect">
              <a:avLst/>
            </a:prstGeom>
          </p:spPr>
        </p:pic>
        <p:pic>
          <p:nvPicPr>
            <p:cNvPr id="157" name="Image 156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249BCD08-365B-9BD2-109B-BC8BBA806E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054959" y="1358483"/>
              <a:ext cx="620376" cy="614886"/>
            </a:xfrm>
            <a:prstGeom prst="rect">
              <a:avLst/>
            </a:prstGeom>
          </p:spPr>
        </p:pic>
      </p:grp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084989" cy="2094844"/>
            <a:chOff x="3207517" y="1240397"/>
            <a:chExt cx="208498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987293" y="2170733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598588" y="1358483"/>
              <a:ext cx="584221" cy="584221"/>
            </a:xfrm>
            <a:prstGeom prst="rect">
              <a:avLst/>
            </a:prstGeom>
          </p:spPr>
        </p:pic>
        <p:pic>
          <p:nvPicPr>
            <p:cNvPr id="170" name="Image 169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381536" y="1358483"/>
              <a:ext cx="584221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1955243" cy="2300056"/>
            <a:chOff x="1609609" y="1342962"/>
            <a:chExt cx="195524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228636" y="2170733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13" name="Groupe 212">
            <a:extLst>
              <a:ext uri="{FF2B5EF4-FFF2-40B4-BE49-F238E27FC236}">
                <a16:creationId xmlns:a16="http://schemas.microsoft.com/office/drawing/2014/main" id="{386C5E36-AF65-3DD0-E831-FD17B5E37D55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459133" y="2474207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CPOE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/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products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869082" y="2170733"/>
              <a:ext cx="5581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136" name="Image 1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3A8E7E70-D3AB-EA9D-3A54-F5239723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528018" y="1193419"/>
              <a:ext cx="1142613" cy="833287"/>
            </a:xfrm>
            <a:prstGeom prst="rect">
              <a:avLst/>
            </a:prstGeom>
          </p:spPr>
        </p:pic>
        <p:pic>
          <p:nvPicPr>
            <p:cNvPr id="162" name="Image 161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97281420-9D9B-9EC9-13C7-7930557E9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800000">
              <a:off x="936098" y="1360933"/>
              <a:ext cx="326451" cy="54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7575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B400D68D-136A-5DD6-4412-A2820F293AE4}"/>
              </a:ext>
            </a:extLst>
          </p:cNvPr>
          <p:cNvGrpSpPr/>
          <p:nvPr/>
        </p:nvGrpSpPr>
        <p:grpSpPr>
          <a:xfrm>
            <a:off x="1141566" y="3747545"/>
            <a:ext cx="2090442" cy="1641683"/>
            <a:chOff x="2232656" y="3747545"/>
            <a:chExt cx="2090442" cy="1641683"/>
          </a:xfrm>
        </p:grpSpPr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36C164FC-CBB8-3B94-B834-871837300CB2}"/>
                </a:ext>
              </a:extLst>
            </p:cNvPr>
            <p:cNvSpPr txBox="1"/>
            <p:nvPr/>
          </p:nvSpPr>
          <p:spPr>
            <a:xfrm>
              <a:off x="2232656" y="4989118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Transfusion</a:t>
              </a:r>
              <a:r>
                <a:rPr lang="es-ES" sz="1000" dirty="0">
                  <a:solidFill>
                    <a:schemeClr val="tx1"/>
                  </a:solidFill>
                </a:rPr>
                <a:t> complete </a:t>
              </a:r>
            </a:p>
          </p:txBody>
        </p:sp>
        <p:sp>
          <p:nvSpPr>
            <p:cNvPr id="74" name="Flèche vers la droite 73">
              <a:extLst>
                <a:ext uri="{FF2B5EF4-FFF2-40B4-BE49-F238E27FC236}">
                  <a16:creationId xmlns:a16="http://schemas.microsoft.com/office/drawing/2014/main" id="{BFAB7F67-1E5E-6015-6957-EDB6EB759439}"/>
                </a:ext>
              </a:extLst>
            </p:cNvPr>
            <p:cNvSpPr/>
            <p:nvPr/>
          </p:nvSpPr>
          <p:spPr>
            <a:xfrm rot="10800000">
              <a:off x="3452232" y="4261083"/>
              <a:ext cx="87086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9" name="Image 198" descr="Une image contenant symbole, texte, logo, capture d’écran&#10;&#10;Description générée automatiquement">
              <a:extLst>
                <a:ext uri="{FF2B5EF4-FFF2-40B4-BE49-F238E27FC236}">
                  <a16:creationId xmlns:a16="http://schemas.microsoft.com/office/drawing/2014/main" id="{55E1686D-9E9A-3C42-2E70-EB7CC4F44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14262" y="3747545"/>
              <a:ext cx="717869" cy="1148591"/>
            </a:xfrm>
            <a:prstGeom prst="rect">
              <a:avLst/>
            </a:prstGeom>
          </p:spPr>
        </p:pic>
        <p:pic>
          <p:nvPicPr>
            <p:cNvPr id="196" name="Image 195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0B2FEC8-9DA6-EDBD-146C-3204A0CA5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88024" y="4281254"/>
              <a:ext cx="560520" cy="401788"/>
            </a:xfrm>
            <a:prstGeom prst="rect">
              <a:avLst/>
            </a:prstGeom>
          </p:spPr>
        </p:pic>
      </p:grp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A95A6C4C-4DBC-47D1-396B-766FD1D38362}"/>
              </a:ext>
            </a:extLst>
          </p:cNvPr>
          <p:cNvGrpSpPr/>
          <p:nvPr/>
        </p:nvGrpSpPr>
        <p:grpSpPr>
          <a:xfrm>
            <a:off x="2869220" y="3958031"/>
            <a:ext cx="2050576" cy="2342217"/>
            <a:chOff x="3960310" y="3958031"/>
            <a:chExt cx="2050576" cy="2342217"/>
          </a:xfrm>
        </p:grpSpPr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028119D3-9309-87BB-9960-B2DDEA21330B}"/>
                </a:ext>
              </a:extLst>
            </p:cNvPr>
            <p:cNvSpPr txBox="1"/>
            <p:nvPr/>
          </p:nvSpPr>
          <p:spPr>
            <a:xfrm>
              <a:off x="3960310" y="5284585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Vital observations are taken every 15mins and patient observed for signs of a reaction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5DAB4562-344B-E52E-4B82-A9112BFB3F3C}"/>
                </a:ext>
              </a:extLst>
            </p:cNvPr>
            <p:cNvSpPr txBox="1"/>
            <p:nvPr/>
          </p:nvSpPr>
          <p:spPr>
            <a:xfrm>
              <a:off x="4014392" y="4989118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75" name="Flèche vers la droite 74">
              <a:extLst>
                <a:ext uri="{FF2B5EF4-FFF2-40B4-BE49-F238E27FC236}">
                  <a16:creationId xmlns:a16="http://schemas.microsoft.com/office/drawing/2014/main" id="{464B4827-BE74-9AD9-954F-9B27B0C90D38}"/>
                </a:ext>
              </a:extLst>
            </p:cNvPr>
            <p:cNvSpPr/>
            <p:nvPr/>
          </p:nvSpPr>
          <p:spPr>
            <a:xfrm rot="10800000">
              <a:off x="5214071" y="4259122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2" name="Image 191" descr="Une image contenant horloge, cercle, Horloge murale, horloge quartz&#10;&#10;Description générée automatiquement">
              <a:extLst>
                <a:ext uri="{FF2B5EF4-FFF2-40B4-BE49-F238E27FC236}">
                  <a16:creationId xmlns:a16="http://schemas.microsoft.com/office/drawing/2014/main" id="{DD54C49F-591D-1D42-F4EB-F999C08AC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02171" y="3958031"/>
              <a:ext cx="816534" cy="816534"/>
            </a:xfrm>
            <a:prstGeom prst="rect">
              <a:avLst/>
            </a:prstGeom>
          </p:spPr>
        </p:pic>
        <p:pic>
          <p:nvPicPr>
            <p:cNvPr id="195" name="Image 19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9FC457B7-C672-1B34-58DB-E6FAAB7EF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0797" y="4469821"/>
              <a:ext cx="663695" cy="316764"/>
            </a:xfrm>
            <a:prstGeom prst="rect">
              <a:avLst/>
            </a:prstGeom>
          </p:spPr>
        </p:pic>
      </p:grpSp>
      <p:grpSp>
        <p:nvGrpSpPr>
          <p:cNvPr id="203" name="Groupe 202">
            <a:extLst>
              <a:ext uri="{FF2B5EF4-FFF2-40B4-BE49-F238E27FC236}">
                <a16:creationId xmlns:a16="http://schemas.microsoft.com/office/drawing/2014/main" id="{BA11C14D-BCEB-E285-B9A8-19E508B72095}"/>
              </a:ext>
            </a:extLst>
          </p:cNvPr>
          <p:cNvGrpSpPr/>
          <p:nvPr/>
        </p:nvGrpSpPr>
        <p:grpSpPr>
          <a:xfrm>
            <a:off x="4596874" y="3816805"/>
            <a:ext cx="1886413" cy="2329554"/>
            <a:chOff x="5687964" y="3816805"/>
            <a:chExt cx="1886413" cy="2329554"/>
          </a:xfrm>
        </p:grpSpPr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9B8BD854-615B-8A9D-1D8A-98A4467E19B1}"/>
                </a:ext>
              </a:extLst>
            </p:cNvPr>
            <p:cNvSpPr txBox="1"/>
            <p:nvPr/>
          </p:nvSpPr>
          <p:spPr>
            <a:xfrm>
              <a:off x="5687964" y="5284585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HCP connects  Intra venous infusion and stays with the patient </a:t>
              </a:r>
            </a:p>
            <a:p>
              <a:pPr algn="ctr"/>
              <a:endParaRPr lang="en-US" sz="1000" dirty="0"/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28822B79-8788-93A5-E3D3-DA948D03FF3C}"/>
                </a:ext>
              </a:extLst>
            </p:cNvPr>
            <p:cNvSpPr txBox="1"/>
            <p:nvPr/>
          </p:nvSpPr>
          <p:spPr>
            <a:xfrm>
              <a:off x="5760816" y="4989118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77" name="Flèche vers la droite 76">
              <a:extLst>
                <a:ext uri="{FF2B5EF4-FFF2-40B4-BE49-F238E27FC236}">
                  <a16:creationId xmlns:a16="http://schemas.microsoft.com/office/drawing/2014/main" id="{757281D5-BDE0-C28A-7D9D-4AC14059AEDE}"/>
                </a:ext>
              </a:extLst>
            </p:cNvPr>
            <p:cNvSpPr/>
            <p:nvPr/>
          </p:nvSpPr>
          <p:spPr>
            <a:xfrm rot="10800000">
              <a:off x="6794920" y="4259122"/>
              <a:ext cx="77945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0" name="Image 189" descr="Une image contenant Graphique, symbole, clipart, logo&#10;&#10;Description générée automatiquement">
              <a:extLst>
                <a:ext uri="{FF2B5EF4-FFF2-40B4-BE49-F238E27FC236}">
                  <a16:creationId xmlns:a16="http://schemas.microsoft.com/office/drawing/2014/main" id="{57D26373-0213-4381-E221-86A947021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03533" y="3816805"/>
              <a:ext cx="889613" cy="1092953"/>
            </a:xfrm>
            <a:prstGeom prst="rect">
              <a:avLst/>
            </a:prstGeom>
          </p:spPr>
        </p:pic>
      </p:grpSp>
      <p:grpSp>
        <p:nvGrpSpPr>
          <p:cNvPr id="204" name="Groupe 203">
            <a:extLst>
              <a:ext uri="{FF2B5EF4-FFF2-40B4-BE49-F238E27FC236}">
                <a16:creationId xmlns:a16="http://schemas.microsoft.com/office/drawing/2014/main" id="{20D3DD1D-2072-F80D-915E-0EA6697CE2AA}"/>
              </a:ext>
            </a:extLst>
          </p:cNvPr>
          <p:cNvGrpSpPr/>
          <p:nvPr/>
        </p:nvGrpSpPr>
        <p:grpSpPr>
          <a:xfrm>
            <a:off x="6197453" y="4054366"/>
            <a:ext cx="2200809" cy="2553658"/>
            <a:chOff x="7288543" y="4054366"/>
            <a:chExt cx="2200809" cy="2553658"/>
          </a:xfrm>
        </p:grpSpPr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5075500C-C80A-DD72-BD78-63B12796C740}"/>
                </a:ext>
              </a:extLst>
            </p:cNvPr>
            <p:cNvSpPr txBox="1"/>
            <p:nvPr/>
          </p:nvSpPr>
          <p:spPr>
            <a:xfrm>
              <a:off x="7369749" y="5284585"/>
              <a:ext cx="1378065" cy="132343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HCP x2 Verify the details on the blood product and verify these are correct and completes vital observations as a baseline 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DC4193CE-CF57-318F-7430-789D088F6B99}"/>
                </a:ext>
              </a:extLst>
            </p:cNvPr>
            <p:cNvSpPr txBox="1"/>
            <p:nvPr/>
          </p:nvSpPr>
          <p:spPr>
            <a:xfrm>
              <a:off x="7411673" y="4989118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78" name="Flèche vers la droite 77">
              <a:extLst>
                <a:ext uri="{FF2B5EF4-FFF2-40B4-BE49-F238E27FC236}">
                  <a16:creationId xmlns:a16="http://schemas.microsoft.com/office/drawing/2014/main" id="{33E7B67E-8DA9-DCE1-15E2-3B5AE4EA6B32}"/>
                </a:ext>
              </a:extLst>
            </p:cNvPr>
            <p:cNvSpPr/>
            <p:nvPr/>
          </p:nvSpPr>
          <p:spPr>
            <a:xfrm rot="10800000">
              <a:off x="8440335" y="4270929"/>
              <a:ext cx="104901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83" name="Image 182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079BC13F-87D1-669E-92D9-76A99404C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288543" y="4054366"/>
              <a:ext cx="521920" cy="602216"/>
            </a:xfrm>
            <a:prstGeom prst="rect">
              <a:avLst/>
            </a:prstGeom>
          </p:spPr>
        </p:pic>
        <p:pic>
          <p:nvPicPr>
            <p:cNvPr id="185" name="Image 184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C87F23EE-8E76-5A88-2980-838364DC5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2700000">
              <a:off x="7786938" y="4288894"/>
              <a:ext cx="326451" cy="545517"/>
            </a:xfrm>
            <a:prstGeom prst="rect">
              <a:avLst/>
            </a:prstGeom>
          </p:spPr>
        </p:pic>
        <p:pic>
          <p:nvPicPr>
            <p:cNvPr id="186" name="Image 185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4A390C38-C585-7B1D-42F0-EB4E3B433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21240" y="4191136"/>
              <a:ext cx="426690" cy="305857"/>
            </a:xfrm>
            <a:prstGeom prst="rect">
              <a:avLst/>
            </a:prstGeom>
          </p:spPr>
        </p:pic>
        <p:pic>
          <p:nvPicPr>
            <p:cNvPr id="197" name="Image 196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21A1815-0CE0-28AE-70E6-CF531C23D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73640" y="4196798"/>
              <a:ext cx="426690" cy="305857"/>
            </a:xfrm>
            <a:prstGeom prst="rect">
              <a:avLst/>
            </a:prstGeom>
          </p:spPr>
        </p:pic>
      </p:grpSp>
      <p:grpSp>
        <p:nvGrpSpPr>
          <p:cNvPr id="205" name="Groupe 204">
            <a:extLst>
              <a:ext uri="{FF2B5EF4-FFF2-40B4-BE49-F238E27FC236}">
                <a16:creationId xmlns:a16="http://schemas.microsoft.com/office/drawing/2014/main" id="{7F797D99-B64C-F998-3372-32858CF5BB08}"/>
              </a:ext>
            </a:extLst>
          </p:cNvPr>
          <p:cNvGrpSpPr/>
          <p:nvPr/>
        </p:nvGrpSpPr>
        <p:grpSpPr>
          <a:xfrm>
            <a:off x="8006312" y="4191137"/>
            <a:ext cx="1952244" cy="2312107"/>
            <a:chOff x="9097402" y="4191137"/>
            <a:chExt cx="1952244" cy="2312107"/>
          </a:xfrm>
        </p:grpSpPr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6E8893E5-7FB7-81BB-958A-9867826F3919}"/>
                </a:ext>
              </a:extLst>
            </p:cNvPr>
            <p:cNvSpPr txBox="1"/>
            <p:nvPr/>
          </p:nvSpPr>
          <p:spPr>
            <a:xfrm>
              <a:off x="9097403" y="5333693"/>
              <a:ext cx="1230239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by both HCP by scanning the wristband and gaining verbal confirmation</a:t>
              </a:r>
            </a:p>
          </p:txBody>
        </p:sp>
        <p:sp>
          <p:nvSpPr>
            <p:cNvPr id="79" name="Flèche vers la droite 78">
              <a:extLst>
                <a:ext uri="{FF2B5EF4-FFF2-40B4-BE49-F238E27FC236}">
                  <a16:creationId xmlns:a16="http://schemas.microsoft.com/office/drawing/2014/main" id="{7A9F0A0B-F28C-CDC2-BD66-0B2E962B7868}"/>
                </a:ext>
              </a:extLst>
            </p:cNvPr>
            <p:cNvSpPr/>
            <p:nvPr/>
          </p:nvSpPr>
          <p:spPr>
            <a:xfrm rot="10800000">
              <a:off x="10252831" y="428273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A38D651A-FBE6-5731-5FD0-F835EEEDC79A}"/>
                </a:ext>
              </a:extLst>
            </p:cNvPr>
            <p:cNvSpPr txBox="1"/>
            <p:nvPr/>
          </p:nvSpPr>
          <p:spPr>
            <a:xfrm>
              <a:off x="9097402" y="4989118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81" name="Image 180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E33B8E0-62DA-92F6-F583-ACB607937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401682" y="4375653"/>
              <a:ext cx="774937" cy="343878"/>
            </a:xfrm>
            <a:prstGeom prst="rect">
              <a:avLst/>
            </a:prstGeom>
          </p:spPr>
        </p:pic>
        <p:pic>
          <p:nvPicPr>
            <p:cNvPr id="182" name="Image 18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7F9788DA-5E2C-93D8-7C58-C14642FCD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42144" y="4191137"/>
              <a:ext cx="426690" cy="305857"/>
            </a:xfrm>
            <a:prstGeom prst="rect">
              <a:avLst/>
            </a:prstGeom>
          </p:spPr>
        </p:pic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1FDC2103-D13D-0426-694A-9E579E906296}"/>
              </a:ext>
            </a:extLst>
          </p:cNvPr>
          <p:cNvGrpSpPr/>
          <p:nvPr/>
        </p:nvGrpSpPr>
        <p:grpSpPr>
          <a:xfrm>
            <a:off x="9586140" y="3239608"/>
            <a:ext cx="1563239" cy="2765173"/>
            <a:chOff x="10677230" y="3239608"/>
            <a:chExt cx="1563239" cy="2765173"/>
          </a:xfrm>
        </p:grpSpPr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E1DC1C36-B5E7-D1E1-ABBF-19F09E6C1EB5}"/>
                </a:ext>
              </a:extLst>
            </p:cNvPr>
            <p:cNvSpPr/>
            <p:nvPr/>
          </p:nvSpPr>
          <p:spPr>
            <a:xfrm rot="7200000">
              <a:off x="11579098" y="3440009"/>
              <a:ext cx="86177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179A5DC-EC3A-1D9E-CAC8-6C5290D0A63B}"/>
                </a:ext>
              </a:extLst>
            </p:cNvPr>
            <p:cNvSpPr txBox="1"/>
            <p:nvPr/>
          </p:nvSpPr>
          <p:spPr>
            <a:xfrm>
              <a:off x="10677230" y="4989118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X2 clinical staff collect blood from blood bank and return to patient for administration </a:t>
              </a:r>
            </a:p>
          </p:txBody>
        </p:sp>
        <p:pic>
          <p:nvPicPr>
            <p:cNvPr id="178" name="Image 177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034C900-40B5-5E2E-2EFC-2A44FE625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225849" y="4086091"/>
              <a:ext cx="521920" cy="602216"/>
            </a:xfrm>
            <a:prstGeom prst="rect">
              <a:avLst/>
            </a:prstGeom>
          </p:spPr>
        </p:pic>
        <p:pic>
          <p:nvPicPr>
            <p:cNvPr id="179" name="Image 178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F6BD39C-0909-311E-0DDD-D122FA5E8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8900000">
              <a:off x="10965520" y="4216849"/>
              <a:ext cx="326451" cy="545517"/>
            </a:xfrm>
            <a:prstGeom prst="rect">
              <a:avLst/>
            </a:prstGeom>
          </p:spPr>
        </p:pic>
        <p:pic>
          <p:nvPicPr>
            <p:cNvPr id="180" name="Image 179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46644394-62C3-89DF-5530-93F835B98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8900000">
              <a:off x="10783635" y="4216851"/>
              <a:ext cx="326451" cy="545517"/>
            </a:xfrm>
            <a:prstGeom prst="rect">
              <a:avLst/>
            </a:prstGeom>
          </p:spPr>
        </p:pic>
      </p:grpSp>
      <p:grpSp>
        <p:nvGrpSpPr>
          <p:cNvPr id="207" name="Groupe 206">
            <a:extLst>
              <a:ext uri="{FF2B5EF4-FFF2-40B4-BE49-F238E27FC236}">
                <a16:creationId xmlns:a16="http://schemas.microsoft.com/office/drawing/2014/main" id="{BA1DE983-6DC8-2829-A2DF-B55832F725E8}"/>
              </a:ext>
            </a:extLst>
          </p:cNvPr>
          <p:cNvGrpSpPr/>
          <p:nvPr/>
        </p:nvGrpSpPr>
        <p:grpSpPr>
          <a:xfrm>
            <a:off x="9683422" y="1141195"/>
            <a:ext cx="2224047" cy="1891312"/>
            <a:chOff x="9683422" y="1141195"/>
            <a:chExt cx="2224047" cy="1891312"/>
          </a:xfrm>
        </p:grpSpPr>
        <p:sp>
          <p:nvSpPr>
            <p:cNvPr id="54" name="Flèche vers la droite 53">
              <a:extLst>
                <a:ext uri="{FF2B5EF4-FFF2-40B4-BE49-F238E27FC236}">
                  <a16:creationId xmlns:a16="http://schemas.microsoft.com/office/drawing/2014/main" id="{AF95F8A3-1BA8-E0DA-BA96-95321CB3B1FA}"/>
                </a:ext>
              </a:extLst>
            </p:cNvPr>
            <p:cNvSpPr/>
            <p:nvPr/>
          </p:nvSpPr>
          <p:spPr>
            <a:xfrm>
              <a:off x="9683422" y="1471618"/>
              <a:ext cx="102760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2418B0E-9C2D-6C10-3203-9130D65BA511}"/>
                </a:ext>
              </a:extLst>
            </p:cNvPr>
            <p:cNvSpPr txBox="1"/>
            <p:nvPr/>
          </p:nvSpPr>
          <p:spPr>
            <a:xfrm>
              <a:off x="10677230" y="2170733"/>
              <a:ext cx="123023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arrives from Blood bank into hospital refrigeration </a:t>
              </a:r>
            </a:p>
          </p:txBody>
        </p:sp>
        <p:pic>
          <p:nvPicPr>
            <p:cNvPr id="175" name="Image 174" descr="Une image contenant capture d’écran, Téléphone mobile, Appareil mobile, gadget&#10;&#10;Description générée automatiquement">
              <a:extLst>
                <a:ext uri="{FF2B5EF4-FFF2-40B4-BE49-F238E27FC236}">
                  <a16:creationId xmlns:a16="http://schemas.microsoft.com/office/drawing/2014/main" id="{D1430E4A-F92D-FA98-64AE-E8E17FDD0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132439" y="1141195"/>
              <a:ext cx="612954" cy="895856"/>
            </a:xfrm>
            <a:prstGeom prst="rect">
              <a:avLst/>
            </a:prstGeom>
          </p:spPr>
        </p:pic>
        <p:pic>
          <p:nvPicPr>
            <p:cNvPr id="176" name="Image 175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28B00B7-3840-14A2-639A-458C8904A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800000">
              <a:off x="10875447" y="1366789"/>
              <a:ext cx="326451" cy="545517"/>
            </a:xfrm>
            <a:prstGeom prst="rect">
              <a:avLst/>
            </a:prstGeom>
          </p:spPr>
        </p:pic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665674" y="1344771"/>
              <a:ext cx="610529" cy="605126"/>
            </a:xfrm>
            <a:prstGeom prst="rect">
              <a:avLst/>
            </a:prstGeom>
          </p:spPr>
        </p:pic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2496CB59-AE2C-CE9C-FDDC-02AEE5574FB1}"/>
              </a:ext>
            </a:extLst>
          </p:cNvPr>
          <p:cNvGrpSpPr/>
          <p:nvPr/>
        </p:nvGrpSpPr>
        <p:grpSpPr>
          <a:xfrm>
            <a:off x="6048093" y="1115141"/>
            <a:ext cx="2699721" cy="2220100"/>
            <a:chOff x="6048093" y="1115141"/>
            <a:chExt cx="2699721" cy="2220100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488B75BF-E5D6-C691-7DD3-475A6D42E77A}"/>
                </a:ext>
              </a:extLst>
            </p:cNvPr>
            <p:cNvSpPr/>
            <p:nvPr/>
          </p:nvSpPr>
          <p:spPr>
            <a:xfrm>
              <a:off x="6048093" y="1448004"/>
              <a:ext cx="14325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79D20624-CEA0-2C9F-F838-9257CC68E579}"/>
                </a:ext>
              </a:extLst>
            </p:cNvPr>
            <p:cNvGrpSpPr/>
            <p:nvPr/>
          </p:nvGrpSpPr>
          <p:grpSpPr>
            <a:xfrm>
              <a:off x="7313271" y="1115141"/>
              <a:ext cx="1434543" cy="2220100"/>
              <a:chOff x="7313271" y="1115141"/>
              <a:chExt cx="1434543" cy="2220100"/>
            </a:xfrm>
          </p:grpSpPr>
          <p:pic>
            <p:nvPicPr>
              <p:cNvPr id="114" name="Image 113" descr="Une image contenant Rectangle, capture d’écran, motif, ligne&#10;&#10;Description générée automatiquement">
                <a:extLst>
                  <a:ext uri="{FF2B5EF4-FFF2-40B4-BE49-F238E27FC236}">
                    <a16:creationId xmlns:a16="http://schemas.microsoft.com/office/drawing/2014/main" id="{09289DD5-0157-A94D-F95C-2CCBC0ACB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 rot="18900000">
                <a:off x="7313271" y="1115141"/>
                <a:ext cx="999166" cy="999166"/>
              </a:xfrm>
              <a:prstGeom prst="rect">
                <a:avLst/>
              </a:prstGeom>
            </p:spPr>
          </p:pic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90BAC529-C095-B5FD-2EA5-CBEE511B2847}"/>
                  </a:ext>
                </a:extLst>
              </p:cNvPr>
              <p:cNvSpPr txBox="1"/>
              <p:nvPr/>
            </p:nvSpPr>
            <p:spPr>
              <a:xfrm>
                <a:off x="7369749" y="2473467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Two samples identified and checked that both are labelled identically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A962839A-2712-50A4-2119-80D0997B2D0D}"/>
                  </a:ext>
                </a:extLst>
              </p:cNvPr>
              <p:cNvSpPr txBox="1"/>
              <p:nvPr/>
            </p:nvSpPr>
            <p:spPr>
              <a:xfrm>
                <a:off x="7574378" y="2170733"/>
                <a:ext cx="94448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GSRN/SRIN</a:t>
                </a:r>
              </a:p>
            </p:txBody>
          </p:sp>
          <p:pic>
            <p:nvPicPr>
              <p:cNvPr id="159" name="Image 158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D1630853-D9F8-0125-51D0-789DA0A9A2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999644" y="1369176"/>
                <a:ext cx="610529" cy="605126"/>
              </a:xfrm>
              <a:prstGeom prst="rect">
                <a:avLst/>
              </a:prstGeom>
            </p:spPr>
          </p:pic>
          <p:pic>
            <p:nvPicPr>
              <p:cNvPr id="160" name="Image 159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3BA09E27-3195-A9F6-70F2-6FA912F27B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763631" y="1358483"/>
                <a:ext cx="610529" cy="605126"/>
              </a:xfrm>
              <a:prstGeom prst="rect">
                <a:avLst/>
              </a:prstGeom>
            </p:spPr>
          </p:pic>
        </p:grpSp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CE86B9EF-255F-3550-2BA8-D6A1633BE0F6}"/>
              </a:ext>
            </a:extLst>
          </p:cNvPr>
          <p:cNvGrpSpPr/>
          <p:nvPr/>
        </p:nvGrpSpPr>
        <p:grpSpPr>
          <a:xfrm>
            <a:off x="4375836" y="1255906"/>
            <a:ext cx="2644324" cy="1622713"/>
            <a:chOff x="4375836" y="1255906"/>
            <a:chExt cx="2644324" cy="1622713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795669" y="1255906"/>
              <a:ext cx="514595" cy="559126"/>
            </a:xfrm>
            <a:prstGeom prst="rect">
              <a:avLst/>
            </a:prstGeom>
          </p:spPr>
        </p:pic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pic>
          <p:nvPicPr>
            <p:cNvPr id="156" name="Image 155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908E6D32-3217-648B-41D9-A94DAA587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6280621" y="1358483"/>
              <a:ext cx="620376" cy="614886"/>
            </a:xfrm>
            <a:prstGeom prst="rect">
              <a:avLst/>
            </a:prstGeom>
          </p:spPr>
        </p:pic>
        <p:pic>
          <p:nvPicPr>
            <p:cNvPr id="157" name="Image 156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249BCD08-365B-9BD2-109B-BC8BBA806E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6054959" y="1358483"/>
              <a:ext cx="620376" cy="614886"/>
            </a:xfrm>
            <a:prstGeom prst="rect">
              <a:avLst/>
            </a:prstGeom>
          </p:spPr>
        </p:pic>
      </p:grp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084989" cy="2094844"/>
            <a:chOff x="3207517" y="1240397"/>
            <a:chExt cx="208498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987293" y="2170733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4598588" y="1358483"/>
              <a:ext cx="584221" cy="584221"/>
            </a:xfrm>
            <a:prstGeom prst="rect">
              <a:avLst/>
            </a:prstGeom>
          </p:spPr>
        </p:pic>
        <p:pic>
          <p:nvPicPr>
            <p:cNvPr id="170" name="Image 169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4381536" y="1358483"/>
              <a:ext cx="584221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1955243" cy="2300056"/>
            <a:chOff x="1609609" y="1342962"/>
            <a:chExt cx="195524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228636" y="2170733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13" name="Groupe 212">
            <a:extLst>
              <a:ext uri="{FF2B5EF4-FFF2-40B4-BE49-F238E27FC236}">
                <a16:creationId xmlns:a16="http://schemas.microsoft.com/office/drawing/2014/main" id="{386C5E36-AF65-3DD0-E831-FD17B5E37D55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459133" y="2474207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CPOE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/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products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869082" y="2170733"/>
              <a:ext cx="5581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136" name="Image 1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3A8E7E70-D3AB-EA9D-3A54-F5239723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528018" y="1193419"/>
              <a:ext cx="1142613" cy="833287"/>
            </a:xfrm>
            <a:prstGeom prst="rect">
              <a:avLst/>
            </a:prstGeom>
          </p:spPr>
        </p:pic>
        <p:pic>
          <p:nvPicPr>
            <p:cNvPr id="162" name="Image 161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97281420-9D9B-9EC9-13C7-7930557E9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800000">
              <a:off x="936098" y="1360933"/>
              <a:ext cx="326451" cy="54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865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Improved patient safety (serious untoward incidents) and outcomes by preventing errors.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Patients only need a single sample taken, reducing discomfort and inconvenience.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No delays in results and treatment due to error elimination.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Reduced risk of wrong results leading to incorrect diagnosis.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Electronic ordering and collection eliminates paper order readability and transcription incidents.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Reduced errors related to pathology collections.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Better care for patients through reduced repeated processes and costs.</a:t>
            </a:r>
            <a:endParaRPr lang="en-GB" sz="1600" b="0" i="0" kern="1200" dirty="0"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10B3AF-2AE0-3558-C96C-E932C1C240B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Automated process reduces lab data entry efforts.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Clear patient identification reduces errors in labelling.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Reduced amount of testing needed due to incorrect labelling, saving time and resources.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Significant reduction in pathology collection errors.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Enhancing job satisfaction and efficiency.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241B7-DBBD-AD00-9C3F-FA24AE9585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13" name="Groupe 212">
            <a:extLst>
              <a:ext uri="{FF2B5EF4-FFF2-40B4-BE49-F238E27FC236}">
                <a16:creationId xmlns:a16="http://schemas.microsoft.com/office/drawing/2014/main" id="{386C5E36-AF65-3DD0-E831-FD17B5E37D55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459133" y="2474207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CPOE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/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products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869082" y="2170733"/>
              <a:ext cx="5581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136" name="Image 1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3A8E7E70-D3AB-EA9D-3A54-F5239723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8018" y="1193419"/>
              <a:ext cx="1142613" cy="833287"/>
            </a:xfrm>
            <a:prstGeom prst="rect">
              <a:avLst/>
            </a:prstGeom>
          </p:spPr>
        </p:pic>
        <p:pic>
          <p:nvPicPr>
            <p:cNvPr id="162" name="Image 161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97281420-9D9B-9EC9-13C7-7930557E9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00000">
              <a:off x="936098" y="1360933"/>
              <a:ext cx="326451" cy="54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403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1955243" cy="2300056"/>
            <a:chOff x="1609609" y="1342962"/>
            <a:chExt cx="195524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228636" y="2170733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13" name="Groupe 212">
            <a:extLst>
              <a:ext uri="{FF2B5EF4-FFF2-40B4-BE49-F238E27FC236}">
                <a16:creationId xmlns:a16="http://schemas.microsoft.com/office/drawing/2014/main" id="{386C5E36-AF65-3DD0-E831-FD17B5E37D55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459133" y="2474207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CPOE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/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products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869082" y="2170733"/>
              <a:ext cx="5581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136" name="Image 1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3A8E7E70-D3AB-EA9D-3A54-F5239723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8018" y="1193419"/>
              <a:ext cx="1142613" cy="833287"/>
            </a:xfrm>
            <a:prstGeom prst="rect">
              <a:avLst/>
            </a:prstGeom>
          </p:spPr>
        </p:pic>
        <p:pic>
          <p:nvPicPr>
            <p:cNvPr id="162" name="Image 161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97281420-9D9B-9EC9-13C7-7930557E9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800000">
              <a:off x="936098" y="1360933"/>
              <a:ext cx="326451" cy="54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817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084989" cy="2094844"/>
            <a:chOff x="3207517" y="1240397"/>
            <a:chExt cx="208498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987293" y="2170733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8588" y="1358483"/>
              <a:ext cx="584221" cy="584221"/>
            </a:xfrm>
            <a:prstGeom prst="rect">
              <a:avLst/>
            </a:prstGeom>
          </p:spPr>
        </p:pic>
        <p:pic>
          <p:nvPicPr>
            <p:cNvPr id="170" name="Image 169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81536" y="1358483"/>
              <a:ext cx="584221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1955243" cy="2300056"/>
            <a:chOff x="1609609" y="1342962"/>
            <a:chExt cx="195524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228636" y="2170733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13" name="Groupe 212">
            <a:extLst>
              <a:ext uri="{FF2B5EF4-FFF2-40B4-BE49-F238E27FC236}">
                <a16:creationId xmlns:a16="http://schemas.microsoft.com/office/drawing/2014/main" id="{386C5E36-AF65-3DD0-E831-FD17B5E37D55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459133" y="2474207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CPOE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/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products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869082" y="2170733"/>
              <a:ext cx="5581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136" name="Image 1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3A8E7E70-D3AB-EA9D-3A54-F5239723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28018" y="1193419"/>
              <a:ext cx="1142613" cy="833287"/>
            </a:xfrm>
            <a:prstGeom prst="rect">
              <a:avLst/>
            </a:prstGeom>
          </p:spPr>
        </p:pic>
        <p:pic>
          <p:nvPicPr>
            <p:cNvPr id="162" name="Image 161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97281420-9D9B-9EC9-13C7-7930557E9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800000">
              <a:off x="936098" y="1360933"/>
              <a:ext cx="326451" cy="54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2070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CE86B9EF-255F-3550-2BA8-D6A1633BE0F6}"/>
              </a:ext>
            </a:extLst>
          </p:cNvPr>
          <p:cNvGrpSpPr/>
          <p:nvPr/>
        </p:nvGrpSpPr>
        <p:grpSpPr>
          <a:xfrm>
            <a:off x="4375836" y="1255906"/>
            <a:ext cx="2644324" cy="1622713"/>
            <a:chOff x="4375836" y="1255906"/>
            <a:chExt cx="2644324" cy="1622713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95669" y="1255906"/>
              <a:ext cx="514595" cy="559126"/>
            </a:xfrm>
            <a:prstGeom prst="rect">
              <a:avLst/>
            </a:prstGeom>
          </p:spPr>
        </p:pic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pic>
          <p:nvPicPr>
            <p:cNvPr id="156" name="Image 155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908E6D32-3217-648B-41D9-A94DAA587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0621" y="1358483"/>
              <a:ext cx="620376" cy="614886"/>
            </a:xfrm>
            <a:prstGeom prst="rect">
              <a:avLst/>
            </a:prstGeom>
          </p:spPr>
        </p:pic>
        <p:pic>
          <p:nvPicPr>
            <p:cNvPr id="157" name="Image 156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249BCD08-365B-9BD2-109B-BC8BBA806E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54959" y="1358483"/>
              <a:ext cx="620376" cy="614886"/>
            </a:xfrm>
            <a:prstGeom prst="rect">
              <a:avLst/>
            </a:prstGeom>
          </p:spPr>
        </p:pic>
      </p:grp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084989" cy="2094844"/>
            <a:chOff x="3207517" y="1240397"/>
            <a:chExt cx="208498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987293" y="2170733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98588" y="1358483"/>
              <a:ext cx="584221" cy="584221"/>
            </a:xfrm>
            <a:prstGeom prst="rect">
              <a:avLst/>
            </a:prstGeom>
          </p:spPr>
        </p:pic>
        <p:pic>
          <p:nvPicPr>
            <p:cNvPr id="170" name="Image 169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81536" y="1358483"/>
              <a:ext cx="584221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1955243" cy="2300056"/>
            <a:chOff x="1609609" y="1342962"/>
            <a:chExt cx="195524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228636" y="2170733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13" name="Groupe 212">
            <a:extLst>
              <a:ext uri="{FF2B5EF4-FFF2-40B4-BE49-F238E27FC236}">
                <a16:creationId xmlns:a16="http://schemas.microsoft.com/office/drawing/2014/main" id="{386C5E36-AF65-3DD0-E831-FD17B5E37D55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459133" y="2474207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CPOE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/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products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869082" y="2170733"/>
              <a:ext cx="5581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136" name="Image 1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3A8E7E70-D3AB-EA9D-3A54-F5239723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28018" y="1193419"/>
              <a:ext cx="1142613" cy="833287"/>
            </a:xfrm>
            <a:prstGeom prst="rect">
              <a:avLst/>
            </a:prstGeom>
          </p:spPr>
        </p:pic>
        <p:pic>
          <p:nvPicPr>
            <p:cNvPr id="162" name="Image 161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97281420-9D9B-9EC9-13C7-7930557E9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1800000">
              <a:off x="936098" y="1360933"/>
              <a:ext cx="326451" cy="54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961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FD3AD411-57BD-973D-9002-6C564AD1562A}"/>
              </a:ext>
            </a:extLst>
          </p:cNvPr>
          <p:cNvGrpSpPr/>
          <p:nvPr/>
        </p:nvGrpSpPr>
        <p:grpSpPr>
          <a:xfrm>
            <a:off x="6048093" y="1115141"/>
            <a:ext cx="2699721" cy="2220100"/>
            <a:chOff x="6048093" y="1115141"/>
            <a:chExt cx="2699721" cy="2220100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488B75BF-E5D6-C691-7DD3-475A6D42E77A}"/>
                </a:ext>
              </a:extLst>
            </p:cNvPr>
            <p:cNvSpPr/>
            <p:nvPr/>
          </p:nvSpPr>
          <p:spPr>
            <a:xfrm>
              <a:off x="6048093" y="1448004"/>
              <a:ext cx="14325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79D20624-CEA0-2C9F-F838-9257CC68E579}"/>
                </a:ext>
              </a:extLst>
            </p:cNvPr>
            <p:cNvGrpSpPr/>
            <p:nvPr/>
          </p:nvGrpSpPr>
          <p:grpSpPr>
            <a:xfrm>
              <a:off x="7313271" y="1115141"/>
              <a:ext cx="1434543" cy="2220100"/>
              <a:chOff x="7313271" y="1115141"/>
              <a:chExt cx="1434543" cy="2220100"/>
            </a:xfrm>
          </p:grpSpPr>
          <p:pic>
            <p:nvPicPr>
              <p:cNvPr id="114" name="Image 113" descr="Une image contenant Rectangle, capture d’écran, motif, ligne&#10;&#10;Description générée automatiquement">
                <a:extLst>
                  <a:ext uri="{FF2B5EF4-FFF2-40B4-BE49-F238E27FC236}">
                    <a16:creationId xmlns:a16="http://schemas.microsoft.com/office/drawing/2014/main" id="{09289DD5-0157-A94D-F95C-2CCBC0ACB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8900000">
                <a:off x="7313271" y="1115141"/>
                <a:ext cx="999166" cy="999166"/>
              </a:xfrm>
              <a:prstGeom prst="rect">
                <a:avLst/>
              </a:prstGeom>
            </p:spPr>
          </p:pic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90BAC529-C095-B5FD-2EA5-CBEE511B2847}"/>
                  </a:ext>
                </a:extLst>
              </p:cNvPr>
              <p:cNvSpPr txBox="1"/>
              <p:nvPr/>
            </p:nvSpPr>
            <p:spPr>
              <a:xfrm>
                <a:off x="7369749" y="2473467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Two samples identified and checked that both are labelled identically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A962839A-2712-50A4-2119-80D0997B2D0D}"/>
                  </a:ext>
                </a:extLst>
              </p:cNvPr>
              <p:cNvSpPr txBox="1"/>
              <p:nvPr/>
            </p:nvSpPr>
            <p:spPr>
              <a:xfrm>
                <a:off x="7574378" y="2170733"/>
                <a:ext cx="94448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GSRN/SRIN</a:t>
                </a:r>
              </a:p>
            </p:txBody>
          </p:sp>
          <p:pic>
            <p:nvPicPr>
              <p:cNvPr id="159" name="Image 158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D1630853-D9F8-0125-51D0-789DA0A9A2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99644" y="1369176"/>
                <a:ext cx="610529" cy="605126"/>
              </a:xfrm>
              <a:prstGeom prst="rect">
                <a:avLst/>
              </a:prstGeom>
            </p:spPr>
          </p:pic>
          <p:pic>
            <p:nvPicPr>
              <p:cNvPr id="160" name="Image 159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3BA09E27-3195-A9F6-70F2-6FA912F27B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63631" y="1358483"/>
                <a:ext cx="610529" cy="605126"/>
              </a:xfrm>
              <a:prstGeom prst="rect">
                <a:avLst/>
              </a:prstGeom>
            </p:spPr>
          </p:pic>
        </p:grpSp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CE86B9EF-255F-3550-2BA8-D6A1633BE0F6}"/>
              </a:ext>
            </a:extLst>
          </p:cNvPr>
          <p:cNvGrpSpPr/>
          <p:nvPr/>
        </p:nvGrpSpPr>
        <p:grpSpPr>
          <a:xfrm>
            <a:off x="4375836" y="1255906"/>
            <a:ext cx="2644324" cy="1622713"/>
            <a:chOff x="4375836" y="1255906"/>
            <a:chExt cx="2644324" cy="1622713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95669" y="1255906"/>
              <a:ext cx="514595" cy="559126"/>
            </a:xfrm>
            <a:prstGeom prst="rect">
              <a:avLst/>
            </a:prstGeom>
          </p:spPr>
        </p:pic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pic>
          <p:nvPicPr>
            <p:cNvPr id="156" name="Image 155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908E6D32-3217-648B-41D9-A94DAA587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80621" y="1358483"/>
              <a:ext cx="620376" cy="614886"/>
            </a:xfrm>
            <a:prstGeom prst="rect">
              <a:avLst/>
            </a:prstGeom>
          </p:spPr>
        </p:pic>
        <p:pic>
          <p:nvPicPr>
            <p:cNvPr id="157" name="Image 156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249BCD08-365B-9BD2-109B-BC8BBA806E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54959" y="1358483"/>
              <a:ext cx="620376" cy="614886"/>
            </a:xfrm>
            <a:prstGeom prst="rect">
              <a:avLst/>
            </a:prstGeom>
          </p:spPr>
        </p:pic>
      </p:grp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084989" cy="2094844"/>
            <a:chOff x="3207517" y="1240397"/>
            <a:chExt cx="208498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987293" y="2170733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98588" y="1358483"/>
              <a:ext cx="584221" cy="584221"/>
            </a:xfrm>
            <a:prstGeom prst="rect">
              <a:avLst/>
            </a:prstGeom>
          </p:spPr>
        </p:pic>
        <p:pic>
          <p:nvPicPr>
            <p:cNvPr id="170" name="Image 169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381536" y="1358483"/>
              <a:ext cx="584221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1955243" cy="2300056"/>
            <a:chOff x="1609609" y="1342962"/>
            <a:chExt cx="195524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228636" y="2170733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13" name="Groupe 212">
            <a:extLst>
              <a:ext uri="{FF2B5EF4-FFF2-40B4-BE49-F238E27FC236}">
                <a16:creationId xmlns:a16="http://schemas.microsoft.com/office/drawing/2014/main" id="{386C5E36-AF65-3DD0-E831-FD17B5E37D55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459133" y="2474207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CPOE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/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products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869082" y="2170733"/>
              <a:ext cx="5581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136" name="Image 1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3A8E7E70-D3AB-EA9D-3A54-F5239723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28018" y="1193419"/>
              <a:ext cx="1142613" cy="833287"/>
            </a:xfrm>
            <a:prstGeom prst="rect">
              <a:avLst/>
            </a:prstGeom>
          </p:spPr>
        </p:pic>
        <p:pic>
          <p:nvPicPr>
            <p:cNvPr id="162" name="Image 161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97281420-9D9B-9EC9-13C7-7930557E9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rot="1800000">
              <a:off x="936098" y="1360933"/>
              <a:ext cx="326451" cy="54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331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èche vers la droite 49">
            <a:extLst>
              <a:ext uri="{FF2B5EF4-FFF2-40B4-BE49-F238E27FC236}">
                <a16:creationId xmlns:a16="http://schemas.microsoft.com/office/drawing/2014/main" id="{488B75BF-E5D6-C691-7DD3-475A6D42E77A}"/>
              </a:ext>
            </a:extLst>
          </p:cNvPr>
          <p:cNvSpPr/>
          <p:nvPr/>
        </p:nvSpPr>
        <p:spPr>
          <a:xfrm>
            <a:off x="6048093" y="1448004"/>
            <a:ext cx="1432553" cy="4609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65674" y="1344771"/>
              <a:ext cx="610529" cy="605126"/>
            </a:xfrm>
            <a:prstGeom prst="rect">
              <a:avLst/>
            </a:prstGeom>
          </p:spPr>
        </p:pic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79D20624-CEA0-2C9F-F838-9257CC68E579}"/>
              </a:ext>
            </a:extLst>
          </p:cNvPr>
          <p:cNvGrpSpPr/>
          <p:nvPr/>
        </p:nvGrpSpPr>
        <p:grpSpPr>
          <a:xfrm>
            <a:off x="7313271" y="1115141"/>
            <a:ext cx="1434543" cy="2220100"/>
            <a:chOff x="7313271" y="1115141"/>
            <a:chExt cx="1434543" cy="2220100"/>
          </a:xfrm>
        </p:grpSpPr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8900000">
              <a:off x="7313271" y="1115141"/>
              <a:ext cx="999166" cy="999166"/>
            </a:xfrm>
            <a:prstGeom prst="rect">
              <a:avLst/>
            </a:prstGeom>
          </p:spPr>
        </p:pic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90BAC529-C095-B5FD-2EA5-CBEE511B2847}"/>
                </a:ext>
              </a:extLst>
            </p:cNvPr>
            <p:cNvSpPr txBox="1"/>
            <p:nvPr/>
          </p:nvSpPr>
          <p:spPr>
            <a:xfrm>
              <a:off x="7369749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Two samples identified and checked that both are labelled identically 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A962839A-2712-50A4-2119-80D0997B2D0D}"/>
                </a:ext>
              </a:extLst>
            </p:cNvPr>
            <p:cNvSpPr txBox="1"/>
            <p:nvPr/>
          </p:nvSpPr>
          <p:spPr>
            <a:xfrm>
              <a:off x="7574378" y="2170733"/>
              <a:ext cx="94448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159" name="Image 158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1630853-D9F8-0125-51D0-789DA0A9A2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99644" y="1369176"/>
              <a:ext cx="610529" cy="605126"/>
            </a:xfrm>
            <a:prstGeom prst="rect">
              <a:avLst/>
            </a:prstGeom>
          </p:spPr>
        </p:pic>
        <p:pic>
          <p:nvPicPr>
            <p:cNvPr id="160" name="Image 1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3BA09E27-3195-A9F6-70F2-6FA912F27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63631" y="1358483"/>
              <a:ext cx="610529" cy="605126"/>
            </a:xfrm>
            <a:prstGeom prst="rect">
              <a:avLst/>
            </a:prstGeom>
          </p:spPr>
        </p:pic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CE86B9EF-255F-3550-2BA8-D6A1633BE0F6}"/>
              </a:ext>
            </a:extLst>
          </p:cNvPr>
          <p:cNvGrpSpPr/>
          <p:nvPr/>
        </p:nvGrpSpPr>
        <p:grpSpPr>
          <a:xfrm>
            <a:off x="4375836" y="1255906"/>
            <a:ext cx="2644324" cy="1622713"/>
            <a:chOff x="4375836" y="1255906"/>
            <a:chExt cx="2644324" cy="1622713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95669" y="1255906"/>
              <a:ext cx="514595" cy="559126"/>
            </a:xfrm>
            <a:prstGeom prst="rect">
              <a:avLst/>
            </a:prstGeom>
          </p:spPr>
        </p:pic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pic>
          <p:nvPicPr>
            <p:cNvPr id="156" name="Image 155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908E6D32-3217-648B-41D9-A94DAA587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80621" y="1358483"/>
              <a:ext cx="620376" cy="614886"/>
            </a:xfrm>
            <a:prstGeom prst="rect">
              <a:avLst/>
            </a:prstGeom>
          </p:spPr>
        </p:pic>
        <p:pic>
          <p:nvPicPr>
            <p:cNvPr id="157" name="Image 156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249BCD08-365B-9BD2-109B-BC8BBA806E7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54959" y="1358483"/>
              <a:ext cx="620376" cy="614886"/>
            </a:xfrm>
            <a:prstGeom prst="rect">
              <a:avLst/>
            </a:prstGeom>
          </p:spPr>
        </p:pic>
      </p:grp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084989" cy="2094844"/>
            <a:chOff x="3207517" y="1240397"/>
            <a:chExt cx="208498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987293" y="2170733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598588" y="1358483"/>
              <a:ext cx="584221" cy="584221"/>
            </a:xfrm>
            <a:prstGeom prst="rect">
              <a:avLst/>
            </a:prstGeom>
          </p:spPr>
        </p:pic>
        <p:pic>
          <p:nvPicPr>
            <p:cNvPr id="170" name="Image 169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381536" y="1358483"/>
              <a:ext cx="584221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1955243" cy="2300056"/>
            <a:chOff x="1609609" y="1342962"/>
            <a:chExt cx="195524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228636" y="2170733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13" name="Groupe 212">
            <a:extLst>
              <a:ext uri="{FF2B5EF4-FFF2-40B4-BE49-F238E27FC236}">
                <a16:creationId xmlns:a16="http://schemas.microsoft.com/office/drawing/2014/main" id="{386C5E36-AF65-3DD0-E831-FD17B5E37D55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459133" y="2474207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CPOE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/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products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869082" y="2170733"/>
              <a:ext cx="5581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136" name="Image 1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3A8E7E70-D3AB-EA9D-3A54-F5239723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28018" y="1193419"/>
              <a:ext cx="1142613" cy="833287"/>
            </a:xfrm>
            <a:prstGeom prst="rect">
              <a:avLst/>
            </a:prstGeom>
          </p:spPr>
        </p:pic>
        <p:pic>
          <p:nvPicPr>
            <p:cNvPr id="162" name="Image 161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97281420-9D9B-9EC9-13C7-7930557E9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 rot="1800000">
              <a:off x="936098" y="1360933"/>
              <a:ext cx="326451" cy="54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9638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èche vers la droite 49">
            <a:extLst>
              <a:ext uri="{FF2B5EF4-FFF2-40B4-BE49-F238E27FC236}">
                <a16:creationId xmlns:a16="http://schemas.microsoft.com/office/drawing/2014/main" id="{488B75BF-E5D6-C691-7DD3-475A6D42E77A}"/>
              </a:ext>
            </a:extLst>
          </p:cNvPr>
          <p:cNvSpPr/>
          <p:nvPr/>
        </p:nvSpPr>
        <p:spPr>
          <a:xfrm>
            <a:off x="6048093" y="1448004"/>
            <a:ext cx="1432553" cy="4609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7" name="Groupe 206">
            <a:extLst>
              <a:ext uri="{FF2B5EF4-FFF2-40B4-BE49-F238E27FC236}">
                <a16:creationId xmlns:a16="http://schemas.microsoft.com/office/drawing/2014/main" id="{BA1DE983-6DC8-2829-A2DF-B55832F725E8}"/>
              </a:ext>
            </a:extLst>
          </p:cNvPr>
          <p:cNvGrpSpPr/>
          <p:nvPr/>
        </p:nvGrpSpPr>
        <p:grpSpPr>
          <a:xfrm>
            <a:off x="9683422" y="1141195"/>
            <a:ext cx="2224047" cy="1891312"/>
            <a:chOff x="9683422" y="1141195"/>
            <a:chExt cx="2224047" cy="1891312"/>
          </a:xfrm>
        </p:grpSpPr>
        <p:sp>
          <p:nvSpPr>
            <p:cNvPr id="54" name="Flèche vers la droite 53">
              <a:extLst>
                <a:ext uri="{FF2B5EF4-FFF2-40B4-BE49-F238E27FC236}">
                  <a16:creationId xmlns:a16="http://schemas.microsoft.com/office/drawing/2014/main" id="{AF95F8A3-1BA8-E0DA-BA96-95321CB3B1FA}"/>
                </a:ext>
              </a:extLst>
            </p:cNvPr>
            <p:cNvSpPr/>
            <p:nvPr/>
          </p:nvSpPr>
          <p:spPr>
            <a:xfrm>
              <a:off x="9683422" y="1471618"/>
              <a:ext cx="102760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2418B0E-9C2D-6C10-3203-9130D65BA511}"/>
                </a:ext>
              </a:extLst>
            </p:cNvPr>
            <p:cNvSpPr txBox="1"/>
            <p:nvPr/>
          </p:nvSpPr>
          <p:spPr>
            <a:xfrm>
              <a:off x="10677230" y="2170733"/>
              <a:ext cx="123023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arrives from Blood bank into hospital refrigeration </a:t>
              </a:r>
            </a:p>
          </p:txBody>
        </p:sp>
        <p:pic>
          <p:nvPicPr>
            <p:cNvPr id="175" name="Image 174" descr="Une image contenant capture d’écran, Téléphone mobile, Appareil mobile, gadget&#10;&#10;Description générée automatiquement">
              <a:extLst>
                <a:ext uri="{FF2B5EF4-FFF2-40B4-BE49-F238E27FC236}">
                  <a16:creationId xmlns:a16="http://schemas.microsoft.com/office/drawing/2014/main" id="{D1430E4A-F92D-FA98-64AE-E8E17FDD0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32439" y="1141195"/>
              <a:ext cx="612954" cy="895856"/>
            </a:xfrm>
            <a:prstGeom prst="rect">
              <a:avLst/>
            </a:prstGeom>
          </p:spPr>
        </p:pic>
        <p:pic>
          <p:nvPicPr>
            <p:cNvPr id="176" name="Image 175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28B00B7-3840-14A2-639A-458C8904A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00000">
              <a:off x="10875447" y="1366789"/>
              <a:ext cx="326451" cy="545517"/>
            </a:xfrm>
            <a:prstGeom prst="rect">
              <a:avLst/>
            </a:prstGeom>
          </p:spPr>
        </p:pic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665674" y="1344771"/>
              <a:ext cx="610529" cy="605126"/>
            </a:xfrm>
            <a:prstGeom prst="rect">
              <a:avLst/>
            </a:prstGeom>
          </p:spPr>
        </p:pic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79D20624-CEA0-2C9F-F838-9257CC68E579}"/>
              </a:ext>
            </a:extLst>
          </p:cNvPr>
          <p:cNvGrpSpPr/>
          <p:nvPr/>
        </p:nvGrpSpPr>
        <p:grpSpPr>
          <a:xfrm>
            <a:off x="7313271" y="1115141"/>
            <a:ext cx="1434543" cy="2220100"/>
            <a:chOff x="7313271" y="1115141"/>
            <a:chExt cx="1434543" cy="2220100"/>
          </a:xfrm>
        </p:grpSpPr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8900000">
              <a:off x="7313271" y="1115141"/>
              <a:ext cx="999166" cy="999166"/>
            </a:xfrm>
            <a:prstGeom prst="rect">
              <a:avLst/>
            </a:prstGeom>
          </p:spPr>
        </p:pic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90BAC529-C095-B5FD-2EA5-CBEE511B2847}"/>
                </a:ext>
              </a:extLst>
            </p:cNvPr>
            <p:cNvSpPr txBox="1"/>
            <p:nvPr/>
          </p:nvSpPr>
          <p:spPr>
            <a:xfrm>
              <a:off x="7369749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Two samples identified and checked that both are labelled identically 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A962839A-2712-50A4-2119-80D0997B2D0D}"/>
                </a:ext>
              </a:extLst>
            </p:cNvPr>
            <p:cNvSpPr txBox="1"/>
            <p:nvPr/>
          </p:nvSpPr>
          <p:spPr>
            <a:xfrm>
              <a:off x="7574378" y="2170733"/>
              <a:ext cx="94448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159" name="Image 158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1630853-D9F8-0125-51D0-789DA0A9A24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99644" y="1369176"/>
              <a:ext cx="610529" cy="605126"/>
            </a:xfrm>
            <a:prstGeom prst="rect">
              <a:avLst/>
            </a:prstGeom>
          </p:spPr>
        </p:pic>
        <p:pic>
          <p:nvPicPr>
            <p:cNvPr id="160" name="Image 1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3BA09E27-3195-A9F6-70F2-6FA912F27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63631" y="1358483"/>
              <a:ext cx="610529" cy="605126"/>
            </a:xfrm>
            <a:prstGeom prst="rect">
              <a:avLst/>
            </a:prstGeom>
          </p:spPr>
        </p:pic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CE86B9EF-255F-3550-2BA8-D6A1633BE0F6}"/>
              </a:ext>
            </a:extLst>
          </p:cNvPr>
          <p:cNvGrpSpPr/>
          <p:nvPr/>
        </p:nvGrpSpPr>
        <p:grpSpPr>
          <a:xfrm>
            <a:off x="4375836" y="1255906"/>
            <a:ext cx="2644324" cy="1622713"/>
            <a:chOff x="4375836" y="1255906"/>
            <a:chExt cx="2644324" cy="1622713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795669" y="1255906"/>
              <a:ext cx="514595" cy="559126"/>
            </a:xfrm>
            <a:prstGeom prst="rect">
              <a:avLst/>
            </a:prstGeom>
          </p:spPr>
        </p:pic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pic>
          <p:nvPicPr>
            <p:cNvPr id="156" name="Image 155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908E6D32-3217-648B-41D9-A94DAA587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280621" y="1358483"/>
              <a:ext cx="620376" cy="614886"/>
            </a:xfrm>
            <a:prstGeom prst="rect">
              <a:avLst/>
            </a:prstGeom>
          </p:spPr>
        </p:pic>
        <p:pic>
          <p:nvPicPr>
            <p:cNvPr id="157" name="Image 156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249BCD08-365B-9BD2-109B-BC8BBA806E7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54959" y="1358483"/>
              <a:ext cx="620376" cy="614886"/>
            </a:xfrm>
            <a:prstGeom prst="rect">
              <a:avLst/>
            </a:prstGeom>
          </p:spPr>
        </p:pic>
      </p:grp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084989" cy="2094844"/>
            <a:chOff x="3207517" y="1240397"/>
            <a:chExt cx="208498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987293" y="2170733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598588" y="1358483"/>
              <a:ext cx="584221" cy="584221"/>
            </a:xfrm>
            <a:prstGeom prst="rect">
              <a:avLst/>
            </a:prstGeom>
          </p:spPr>
        </p:pic>
        <p:pic>
          <p:nvPicPr>
            <p:cNvPr id="170" name="Image 169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381536" y="1358483"/>
              <a:ext cx="584221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1955243" cy="2300056"/>
            <a:chOff x="1609609" y="1342962"/>
            <a:chExt cx="195524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228636" y="2170733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13" name="Groupe 212">
            <a:extLst>
              <a:ext uri="{FF2B5EF4-FFF2-40B4-BE49-F238E27FC236}">
                <a16:creationId xmlns:a16="http://schemas.microsoft.com/office/drawing/2014/main" id="{386C5E36-AF65-3DD0-E831-FD17B5E37D55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459133" y="2474207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CPOE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/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products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869082" y="2170733"/>
              <a:ext cx="5581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136" name="Image 1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3A8E7E70-D3AB-EA9D-3A54-F5239723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28018" y="1193419"/>
              <a:ext cx="1142613" cy="833287"/>
            </a:xfrm>
            <a:prstGeom prst="rect">
              <a:avLst/>
            </a:prstGeom>
          </p:spPr>
        </p:pic>
        <p:pic>
          <p:nvPicPr>
            <p:cNvPr id="162" name="Image 161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97281420-9D9B-9EC9-13C7-7930557E9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00000">
              <a:off x="936098" y="1360933"/>
              <a:ext cx="326451" cy="54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9005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èche vers la droite 49">
            <a:extLst>
              <a:ext uri="{FF2B5EF4-FFF2-40B4-BE49-F238E27FC236}">
                <a16:creationId xmlns:a16="http://schemas.microsoft.com/office/drawing/2014/main" id="{488B75BF-E5D6-C691-7DD3-475A6D42E77A}"/>
              </a:ext>
            </a:extLst>
          </p:cNvPr>
          <p:cNvSpPr/>
          <p:nvPr/>
        </p:nvSpPr>
        <p:spPr>
          <a:xfrm>
            <a:off x="6048093" y="1448004"/>
            <a:ext cx="1432553" cy="4609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1FDC2103-D13D-0426-694A-9E579E906296}"/>
              </a:ext>
            </a:extLst>
          </p:cNvPr>
          <p:cNvGrpSpPr/>
          <p:nvPr/>
        </p:nvGrpSpPr>
        <p:grpSpPr>
          <a:xfrm>
            <a:off x="9586140" y="3239608"/>
            <a:ext cx="1563239" cy="2765173"/>
            <a:chOff x="10677230" y="3239608"/>
            <a:chExt cx="1563239" cy="2765173"/>
          </a:xfrm>
        </p:grpSpPr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E1DC1C36-B5E7-D1E1-ABBF-19F09E6C1EB5}"/>
                </a:ext>
              </a:extLst>
            </p:cNvPr>
            <p:cNvSpPr/>
            <p:nvPr/>
          </p:nvSpPr>
          <p:spPr>
            <a:xfrm rot="7200000">
              <a:off x="11579098" y="3440009"/>
              <a:ext cx="86177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179A5DC-EC3A-1D9E-CAC8-6C5290D0A63B}"/>
                </a:ext>
              </a:extLst>
            </p:cNvPr>
            <p:cNvSpPr txBox="1"/>
            <p:nvPr/>
          </p:nvSpPr>
          <p:spPr>
            <a:xfrm>
              <a:off x="10677230" y="4989118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X2 clinical staff collect blood from blood bank and return to patient for administration </a:t>
              </a:r>
            </a:p>
          </p:txBody>
        </p:sp>
        <p:pic>
          <p:nvPicPr>
            <p:cNvPr id="178" name="Image 177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034C900-40B5-5E2E-2EFC-2A44FE625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225849" y="4086091"/>
              <a:ext cx="521920" cy="602216"/>
            </a:xfrm>
            <a:prstGeom prst="rect">
              <a:avLst/>
            </a:prstGeom>
          </p:spPr>
        </p:pic>
        <p:pic>
          <p:nvPicPr>
            <p:cNvPr id="179" name="Image 178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F6BD39C-0909-311E-0DDD-D122FA5E8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900000">
              <a:off x="10965520" y="4216849"/>
              <a:ext cx="326451" cy="545517"/>
            </a:xfrm>
            <a:prstGeom prst="rect">
              <a:avLst/>
            </a:prstGeom>
          </p:spPr>
        </p:pic>
        <p:pic>
          <p:nvPicPr>
            <p:cNvPr id="180" name="Image 179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46644394-62C3-89DF-5530-93F835B98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900000">
              <a:off x="10783635" y="4216851"/>
              <a:ext cx="326451" cy="545517"/>
            </a:xfrm>
            <a:prstGeom prst="rect">
              <a:avLst/>
            </a:prstGeom>
          </p:spPr>
        </p:pic>
      </p:grpSp>
      <p:grpSp>
        <p:nvGrpSpPr>
          <p:cNvPr id="207" name="Groupe 206">
            <a:extLst>
              <a:ext uri="{FF2B5EF4-FFF2-40B4-BE49-F238E27FC236}">
                <a16:creationId xmlns:a16="http://schemas.microsoft.com/office/drawing/2014/main" id="{BA1DE983-6DC8-2829-A2DF-B55832F725E8}"/>
              </a:ext>
            </a:extLst>
          </p:cNvPr>
          <p:cNvGrpSpPr/>
          <p:nvPr/>
        </p:nvGrpSpPr>
        <p:grpSpPr>
          <a:xfrm>
            <a:off x="9683422" y="1141195"/>
            <a:ext cx="2224047" cy="1891312"/>
            <a:chOff x="9683422" y="1141195"/>
            <a:chExt cx="2224047" cy="1891312"/>
          </a:xfrm>
        </p:grpSpPr>
        <p:sp>
          <p:nvSpPr>
            <p:cNvPr id="54" name="Flèche vers la droite 53">
              <a:extLst>
                <a:ext uri="{FF2B5EF4-FFF2-40B4-BE49-F238E27FC236}">
                  <a16:creationId xmlns:a16="http://schemas.microsoft.com/office/drawing/2014/main" id="{AF95F8A3-1BA8-E0DA-BA96-95321CB3B1FA}"/>
                </a:ext>
              </a:extLst>
            </p:cNvPr>
            <p:cNvSpPr/>
            <p:nvPr/>
          </p:nvSpPr>
          <p:spPr>
            <a:xfrm>
              <a:off x="9683422" y="1471618"/>
              <a:ext cx="102760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2418B0E-9C2D-6C10-3203-9130D65BA511}"/>
                </a:ext>
              </a:extLst>
            </p:cNvPr>
            <p:cNvSpPr txBox="1"/>
            <p:nvPr/>
          </p:nvSpPr>
          <p:spPr>
            <a:xfrm>
              <a:off x="10677230" y="2170733"/>
              <a:ext cx="1230239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arrives from Blood bank into hospital refrigeration </a:t>
              </a:r>
            </a:p>
          </p:txBody>
        </p:sp>
        <p:pic>
          <p:nvPicPr>
            <p:cNvPr id="175" name="Image 174" descr="Une image contenant capture d’écran, Téléphone mobile, Appareil mobile, gadget&#10;&#10;Description générée automatiquement">
              <a:extLst>
                <a:ext uri="{FF2B5EF4-FFF2-40B4-BE49-F238E27FC236}">
                  <a16:creationId xmlns:a16="http://schemas.microsoft.com/office/drawing/2014/main" id="{D1430E4A-F92D-FA98-64AE-E8E17FDD0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32439" y="1141195"/>
              <a:ext cx="612954" cy="895856"/>
            </a:xfrm>
            <a:prstGeom prst="rect">
              <a:avLst/>
            </a:prstGeom>
          </p:spPr>
        </p:pic>
        <p:pic>
          <p:nvPicPr>
            <p:cNvPr id="176" name="Image 175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28B00B7-3840-14A2-639A-458C8904A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00000">
              <a:off x="10875447" y="1366789"/>
              <a:ext cx="326451" cy="545517"/>
            </a:xfrm>
            <a:prstGeom prst="rect">
              <a:avLst/>
            </a:prstGeom>
          </p:spPr>
        </p:pic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65674" y="1344771"/>
              <a:ext cx="610529" cy="605126"/>
            </a:xfrm>
            <a:prstGeom prst="rect">
              <a:avLst/>
            </a:prstGeom>
          </p:spPr>
        </p:pic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79D20624-CEA0-2C9F-F838-9257CC68E579}"/>
              </a:ext>
            </a:extLst>
          </p:cNvPr>
          <p:cNvGrpSpPr/>
          <p:nvPr/>
        </p:nvGrpSpPr>
        <p:grpSpPr>
          <a:xfrm>
            <a:off x="7313271" y="1115141"/>
            <a:ext cx="1434543" cy="2220100"/>
            <a:chOff x="7313271" y="1115141"/>
            <a:chExt cx="1434543" cy="2220100"/>
          </a:xfrm>
        </p:grpSpPr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8900000">
              <a:off x="7313271" y="1115141"/>
              <a:ext cx="999166" cy="999166"/>
            </a:xfrm>
            <a:prstGeom prst="rect">
              <a:avLst/>
            </a:prstGeom>
          </p:spPr>
        </p:pic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90BAC529-C095-B5FD-2EA5-CBEE511B2847}"/>
                </a:ext>
              </a:extLst>
            </p:cNvPr>
            <p:cNvSpPr txBox="1"/>
            <p:nvPr/>
          </p:nvSpPr>
          <p:spPr>
            <a:xfrm>
              <a:off x="7369749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Two samples identified and checked that both are labelled identically 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A962839A-2712-50A4-2119-80D0997B2D0D}"/>
                </a:ext>
              </a:extLst>
            </p:cNvPr>
            <p:cNvSpPr txBox="1"/>
            <p:nvPr/>
          </p:nvSpPr>
          <p:spPr>
            <a:xfrm>
              <a:off x="7574378" y="2170733"/>
              <a:ext cx="94448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</a:t>
              </a:r>
            </a:p>
          </p:txBody>
        </p:sp>
        <p:pic>
          <p:nvPicPr>
            <p:cNvPr id="159" name="Image 158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1630853-D9F8-0125-51D0-789DA0A9A24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999644" y="1369176"/>
              <a:ext cx="610529" cy="605126"/>
            </a:xfrm>
            <a:prstGeom prst="rect">
              <a:avLst/>
            </a:prstGeom>
          </p:spPr>
        </p:pic>
        <p:pic>
          <p:nvPicPr>
            <p:cNvPr id="160" name="Image 1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3BA09E27-3195-A9F6-70F2-6FA912F27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63631" y="1358483"/>
              <a:ext cx="610529" cy="605126"/>
            </a:xfrm>
            <a:prstGeom prst="rect">
              <a:avLst/>
            </a:prstGeom>
          </p:spPr>
        </p:pic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CE86B9EF-255F-3550-2BA8-D6A1633BE0F6}"/>
              </a:ext>
            </a:extLst>
          </p:cNvPr>
          <p:cNvGrpSpPr/>
          <p:nvPr/>
        </p:nvGrpSpPr>
        <p:grpSpPr>
          <a:xfrm>
            <a:off x="4375836" y="1255906"/>
            <a:ext cx="2644324" cy="1622713"/>
            <a:chOff x="4375836" y="1255906"/>
            <a:chExt cx="2644324" cy="1622713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95669" y="1255906"/>
              <a:ext cx="514595" cy="559126"/>
            </a:xfrm>
            <a:prstGeom prst="rect">
              <a:avLst/>
            </a:prstGeom>
          </p:spPr>
        </p:pic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pic>
          <p:nvPicPr>
            <p:cNvPr id="156" name="Image 155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908E6D32-3217-648B-41D9-A94DAA587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280621" y="1358483"/>
              <a:ext cx="620376" cy="614886"/>
            </a:xfrm>
            <a:prstGeom prst="rect">
              <a:avLst/>
            </a:prstGeom>
          </p:spPr>
        </p:pic>
        <p:pic>
          <p:nvPicPr>
            <p:cNvPr id="157" name="Image 156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249BCD08-365B-9BD2-109B-BC8BBA806E7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054959" y="1358483"/>
              <a:ext cx="620376" cy="614886"/>
            </a:xfrm>
            <a:prstGeom prst="rect">
              <a:avLst/>
            </a:prstGeom>
          </p:spPr>
        </p:pic>
      </p:grp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084989" cy="2094844"/>
            <a:chOff x="3207517" y="1240397"/>
            <a:chExt cx="208498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987293" y="2170733"/>
              <a:ext cx="126989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598588" y="1358483"/>
              <a:ext cx="584221" cy="584221"/>
            </a:xfrm>
            <a:prstGeom prst="rect">
              <a:avLst/>
            </a:prstGeom>
          </p:spPr>
        </p:pic>
        <p:pic>
          <p:nvPicPr>
            <p:cNvPr id="170" name="Image 169" descr="Une image contenant capture d’écran, conception, outil&#10;&#10;Description générée automatiquement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381536" y="1358483"/>
              <a:ext cx="584221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1955243" cy="2300056"/>
            <a:chOff x="1609609" y="1342962"/>
            <a:chExt cx="195524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228636" y="2170733"/>
              <a:ext cx="12943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13" name="Groupe 212">
            <a:extLst>
              <a:ext uri="{FF2B5EF4-FFF2-40B4-BE49-F238E27FC236}">
                <a16:creationId xmlns:a16="http://schemas.microsoft.com/office/drawing/2014/main" id="{386C5E36-AF65-3DD0-E831-FD17B5E37D55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459133" y="2474207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CPOE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/ </a:t>
              </a:r>
              <a:r>
                <a:rPr lang="es-ES" sz="1000" dirty="0" err="1">
                  <a:solidFill>
                    <a:schemeClr val="tx1"/>
                  </a:solidFill>
                </a:rPr>
                <a:t>blood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products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869082" y="2170733"/>
              <a:ext cx="5581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136" name="Image 1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3A8E7E70-D3AB-EA9D-3A54-F5239723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28018" y="1193419"/>
              <a:ext cx="1142613" cy="833287"/>
            </a:xfrm>
            <a:prstGeom prst="rect">
              <a:avLst/>
            </a:prstGeom>
          </p:spPr>
        </p:pic>
        <p:pic>
          <p:nvPicPr>
            <p:cNvPr id="162" name="Image 161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97281420-9D9B-9EC9-13C7-7930557E9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00000">
              <a:off x="936098" y="1360933"/>
              <a:ext cx="326451" cy="54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43671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GS1</Template>
  <TotalTime>1540</TotalTime>
  <Words>1648</Words>
  <Application>Microsoft Macintosh PowerPoint</Application>
  <PresentationFormat>Grand écran</PresentationFormat>
  <Paragraphs>206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Verdana</vt:lpstr>
      <vt:lpstr>Thème Office 2013 – 2022</vt:lpstr>
      <vt:lpstr>Definition of business process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57</cp:revision>
  <dcterms:created xsi:type="dcterms:W3CDTF">2023-01-10T11:12:26Z</dcterms:created>
  <dcterms:modified xsi:type="dcterms:W3CDTF">2024-11-08T08:04:34Z</dcterms:modified>
</cp:coreProperties>
</file>