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2" r:id="rId3"/>
    <p:sldId id="271" r:id="rId4"/>
    <p:sldId id="270" r:id="rId5"/>
    <p:sldId id="269" r:id="rId6"/>
    <p:sldId id="268" r:id="rId7"/>
    <p:sldId id="267" r:id="rId8"/>
    <p:sldId id="266" r:id="rId9"/>
    <p:sldId id="265" r:id="rId10"/>
    <p:sldId id="264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/>
    <p:restoredTop sz="96327"/>
  </p:normalViewPr>
  <p:slideViewPr>
    <p:cSldViewPr snapToGrid="0">
      <p:cViewPr varScale="1">
        <p:scale>
          <a:sx n="218" d="100"/>
          <a:sy n="218" d="100"/>
        </p:scale>
        <p:origin x="22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7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7.png"/><Relationship Id="rId9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8.png"/><Relationship Id="rId7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10" Type="http://schemas.openxmlformats.org/officeDocument/2006/relationships/image" Target="../media/image1.png"/><Relationship Id="rId4" Type="http://schemas.openxmlformats.org/officeDocument/2006/relationships/image" Target="../media/image3.png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latin typeface="Verdana" panose="020B0604030504040204" pitchFamily="34" charset="0"/>
              </a:rPr>
              <a:t>The patient flow through the emergency department to admission , transfer or discharge home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1 – </a:t>
            </a:r>
            <a:r>
              <a:rPr lang="es-ES" sz="2000" dirty="0" err="1">
                <a:latin typeface="Verdana" panose="020B0604030504040204" pitchFamily="34" charset="0"/>
              </a:rPr>
              <a:t>Treating</a:t>
            </a:r>
            <a:r>
              <a:rPr lang="es-ES" sz="2000" dirty="0">
                <a:latin typeface="Verdana" panose="020B0604030504040204" pitchFamily="34" charset="0"/>
              </a:rPr>
              <a:t> a </a:t>
            </a:r>
            <a:r>
              <a:rPr lang="es-ES" sz="2000" dirty="0" err="1">
                <a:latin typeface="Verdana" panose="020B0604030504040204" pitchFamily="34" charset="0"/>
              </a:rPr>
              <a:t>patient</a:t>
            </a:r>
            <a:r>
              <a:rPr lang="es-ES" sz="2000" dirty="0">
                <a:latin typeface="Verdana" panose="020B0604030504040204" pitchFamily="34" charset="0"/>
              </a:rPr>
              <a:t> in </a:t>
            </a:r>
            <a:r>
              <a:rPr lang="es-ES" sz="2000" dirty="0" err="1">
                <a:latin typeface="Verdana" panose="020B0604030504040204" pitchFamily="34" charset="0"/>
              </a:rPr>
              <a:t>an</a:t>
            </a:r>
            <a:r>
              <a:rPr lang="es-ES" sz="2000" dirty="0">
                <a:latin typeface="Verdana" panose="020B0604030504040204" pitchFamily="34" charset="0"/>
              </a:rPr>
              <a:t> </a:t>
            </a:r>
            <a:r>
              <a:rPr lang="es-ES" sz="2000" dirty="0" err="1">
                <a:latin typeface="Verdana" panose="020B0604030504040204" pitchFamily="34" charset="0"/>
              </a:rPr>
              <a:t>emergency</a:t>
            </a:r>
            <a:r>
              <a:rPr lang="es-ES" sz="2000" dirty="0">
                <a:latin typeface="Verdana" panose="020B0604030504040204" pitchFamily="34" charset="0"/>
              </a:rPr>
              <a:t> </a:t>
            </a:r>
            <a:endParaRPr lang="en-US" sz="20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numCol="1" spcCol="180000">
            <a:noAutofit/>
          </a:bodyPr>
          <a:lstStyle/>
          <a:p>
            <a:pPr marL="457200" marR="0" lvl="0" indent="-4572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Positive patient identification supported by patient wristband when clinical staff are not familiar with patients resulting in reduction of errors  </a:t>
            </a:r>
          </a:p>
          <a:p>
            <a:pPr marL="457200" marR="0" lvl="0" indent="-4572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Visibility of patient location and severity of illness (NEWS Score) </a:t>
            </a:r>
          </a:p>
          <a:p>
            <a:pPr marL="457200" marR="0" lvl="0" indent="-4572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Visibility of available locations to admit patients to manage ambulance release </a:t>
            </a:r>
          </a:p>
          <a:p>
            <a:pPr marL="457200" marR="0" lvl="0" indent="-4572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Assurance of adequate stock levels for unplanned demand and automated replenishment </a:t>
            </a:r>
          </a:p>
          <a:p>
            <a:pPr marL="457200" marR="0" lvl="0" indent="-4572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Data on devices/ medicines and consumables captured at point of care ensuring accurate records when patient is admitted, transferred or sent home</a:t>
            </a:r>
          </a:p>
          <a:p>
            <a:pPr marL="457200" marR="0" lvl="0" indent="-4572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Less time spent looking for equipment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4B7363-3F48-20E6-FC24-E84E26B5FF61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1600" dirty="0" err="1"/>
              <a:t>Visibility</a:t>
            </a:r>
            <a:r>
              <a:rPr lang="fr-FR" sz="1600" dirty="0"/>
              <a:t> of stock, usage and </a:t>
            </a:r>
            <a:r>
              <a:rPr lang="fr-FR" sz="1600" dirty="0" err="1"/>
              <a:t>replenishment</a:t>
            </a:r>
            <a:r>
              <a:rPr lang="fr-FR" sz="1600" dirty="0"/>
              <a:t> </a:t>
            </a:r>
            <a:r>
              <a:rPr lang="fr-FR" sz="1600" dirty="0" err="1"/>
              <a:t>required</a:t>
            </a:r>
            <a:endParaRPr lang="fr-FR" sz="1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1600" dirty="0" err="1"/>
              <a:t>Visibility</a:t>
            </a:r>
            <a:r>
              <a:rPr lang="fr-FR" sz="1600" dirty="0"/>
              <a:t> of locations </a:t>
            </a:r>
            <a:r>
              <a:rPr lang="fr-FR" sz="1600" dirty="0" err="1"/>
              <a:t>that</a:t>
            </a:r>
            <a:r>
              <a:rPr lang="fr-FR" sz="1600" dirty="0"/>
              <a:t> </a:t>
            </a:r>
            <a:r>
              <a:rPr lang="fr-FR" sz="1600" dirty="0" err="1"/>
              <a:t>require</a:t>
            </a:r>
            <a:r>
              <a:rPr lang="fr-FR" sz="1600" dirty="0"/>
              <a:t> </a:t>
            </a:r>
            <a:r>
              <a:rPr lang="fr-FR" sz="1600" dirty="0" err="1"/>
              <a:t>cleaning</a:t>
            </a:r>
            <a:r>
              <a:rPr lang="fr-FR" sz="1600" dirty="0"/>
              <a:t> for re use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1600" dirty="0"/>
              <a:t>Stock checks </a:t>
            </a:r>
            <a:r>
              <a:rPr lang="fr-FR" sz="1600" dirty="0" err="1"/>
              <a:t>simpler</a:t>
            </a:r>
            <a:r>
              <a:rPr lang="fr-FR" sz="1600" dirty="0"/>
              <a:t> as </a:t>
            </a:r>
            <a:r>
              <a:rPr lang="fr-FR" sz="1600" dirty="0" err="1"/>
              <a:t>linked</a:t>
            </a:r>
            <a:r>
              <a:rPr lang="fr-FR" sz="1600" dirty="0"/>
              <a:t> to </a:t>
            </a:r>
            <a:r>
              <a:rPr lang="fr-FR" sz="1600" dirty="0" err="1"/>
              <a:t>inventory</a:t>
            </a:r>
            <a:r>
              <a:rPr lang="fr-FR" sz="1600" dirty="0"/>
              <a:t> usage </a:t>
            </a:r>
            <a:r>
              <a:rPr lang="fr-FR" sz="1600" dirty="0" err="1"/>
              <a:t>resulting</a:t>
            </a:r>
            <a:r>
              <a:rPr lang="fr-FR" sz="1600" dirty="0"/>
              <a:t> in </a:t>
            </a:r>
            <a:r>
              <a:rPr lang="fr-FR" sz="1600" dirty="0" err="1"/>
              <a:t>less</a:t>
            </a:r>
            <a:r>
              <a:rPr lang="fr-FR" sz="1600" dirty="0"/>
              <a:t> time to </a:t>
            </a:r>
            <a:r>
              <a:rPr lang="fr-FR" sz="1600" dirty="0" err="1"/>
              <a:t>replenish</a:t>
            </a:r>
            <a:r>
              <a:rPr lang="fr-FR" sz="1600" dirty="0"/>
              <a:t> stock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1600" dirty="0" err="1"/>
              <a:t>Less</a:t>
            </a:r>
            <a:r>
              <a:rPr lang="fr-FR" sz="1600" dirty="0"/>
              <a:t> time </a:t>
            </a:r>
            <a:r>
              <a:rPr lang="fr-FR" sz="1600" dirty="0" err="1"/>
              <a:t>recalling</a:t>
            </a:r>
            <a:r>
              <a:rPr lang="fr-FR" sz="1600" dirty="0"/>
              <a:t> </a:t>
            </a:r>
            <a:r>
              <a:rPr lang="fr-FR" sz="1600" dirty="0" err="1"/>
              <a:t>equipment</a:t>
            </a:r>
            <a:r>
              <a:rPr lang="fr-FR" sz="1600" dirty="0"/>
              <a:t> </a:t>
            </a:r>
            <a:r>
              <a:rPr lang="fr-FR" sz="1600" dirty="0" err="1"/>
              <a:t>that</a:t>
            </a:r>
            <a:r>
              <a:rPr lang="fr-FR" sz="1600" dirty="0"/>
              <a:t> </a:t>
            </a:r>
            <a:r>
              <a:rPr lang="fr-FR" sz="1600" dirty="0" err="1"/>
              <a:t>requires</a:t>
            </a:r>
            <a:r>
              <a:rPr lang="fr-FR" sz="1600" dirty="0"/>
              <a:t> maintenance to </a:t>
            </a:r>
            <a:r>
              <a:rPr lang="fr-FR" sz="1600" dirty="0" err="1"/>
              <a:t>be</a:t>
            </a:r>
            <a:r>
              <a:rPr lang="fr-FR" sz="1600" dirty="0"/>
              <a:t> </a:t>
            </a:r>
            <a:r>
              <a:rPr lang="fr-FR" sz="1600" dirty="0" err="1"/>
              <a:t>carried</a:t>
            </a:r>
            <a:r>
              <a:rPr lang="fr-FR" sz="1600" dirty="0"/>
              <a:t> out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6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6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6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600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26E7BD-2878-1EE4-F137-6350D43DDDC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Non </a:t>
            </a:r>
            <a:r>
              <a:rPr lang="fr-FR" dirty="0" err="1"/>
              <a:t>clinical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Patient</a:t>
            </a:r>
            <a:r>
              <a:rPr lang="es-ES" dirty="0"/>
              <a:t> </a:t>
            </a:r>
            <a:r>
              <a:rPr lang="es-ES" dirty="0" err="1"/>
              <a:t>attending</a:t>
            </a:r>
            <a:r>
              <a:rPr lang="es-ES" dirty="0"/>
              <a:t> </a:t>
            </a:r>
            <a:r>
              <a:rPr lang="es-ES" dirty="0" err="1"/>
              <a:t>Emergency</a:t>
            </a:r>
            <a:r>
              <a:rPr lang="es-ES" dirty="0"/>
              <a:t> </a:t>
            </a:r>
            <a:r>
              <a:rPr lang="es-ES" dirty="0" err="1"/>
              <a:t>Department</a:t>
            </a:r>
            <a:r>
              <a:rPr lang="es-ES" dirty="0"/>
              <a:t> </a:t>
            </a:r>
            <a:endParaRPr lang="fr-FR" dirty="0"/>
          </a:p>
        </p:txBody>
      </p:sp>
      <p:grpSp>
        <p:nvGrpSpPr>
          <p:cNvPr id="115" name="Groupe 114">
            <a:extLst>
              <a:ext uri="{FF2B5EF4-FFF2-40B4-BE49-F238E27FC236}">
                <a16:creationId xmlns:a16="http://schemas.microsoft.com/office/drawing/2014/main" id="{BE98D8C9-6751-4C02-5FF8-E4F2A84FD94B}"/>
              </a:ext>
            </a:extLst>
          </p:cNvPr>
          <p:cNvGrpSpPr/>
          <p:nvPr/>
        </p:nvGrpSpPr>
        <p:grpSpPr>
          <a:xfrm>
            <a:off x="748070" y="1883835"/>
            <a:ext cx="1403242" cy="1899521"/>
            <a:chOff x="748070" y="1883835"/>
            <a:chExt cx="1403242" cy="1899521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748070" y="2795153"/>
              <a:ext cx="1378065" cy="988203"/>
              <a:chOff x="295893" y="2178740"/>
              <a:chExt cx="1378065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arrives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via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self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referral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337742" y="2178740"/>
                <a:ext cx="12943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GSRN/SRIN/GLN</a:t>
                </a:r>
              </a:p>
            </p:txBody>
          </p:sp>
        </p:grpSp>
        <p:pic>
          <p:nvPicPr>
            <p:cNvPr id="63" name="Image 62">
              <a:extLst>
                <a:ext uri="{FF2B5EF4-FFF2-40B4-BE49-F238E27FC236}">
                  <a16:creationId xmlns:a16="http://schemas.microsoft.com/office/drawing/2014/main" id="{48EB64C5-0257-7150-2535-DF16AC028E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8070" y="1883835"/>
              <a:ext cx="1403242" cy="7671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26468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Patient</a:t>
            </a:r>
            <a:r>
              <a:rPr lang="es-ES" dirty="0"/>
              <a:t> </a:t>
            </a:r>
            <a:r>
              <a:rPr lang="es-ES" dirty="0" err="1"/>
              <a:t>attending</a:t>
            </a:r>
            <a:r>
              <a:rPr lang="es-ES" dirty="0"/>
              <a:t> </a:t>
            </a:r>
            <a:r>
              <a:rPr lang="es-ES" dirty="0" err="1"/>
              <a:t>Emergency</a:t>
            </a:r>
            <a:r>
              <a:rPr lang="es-ES" dirty="0"/>
              <a:t> </a:t>
            </a:r>
            <a:r>
              <a:rPr lang="es-ES" dirty="0" err="1"/>
              <a:t>Department</a:t>
            </a:r>
            <a:r>
              <a:rPr lang="es-ES" dirty="0"/>
              <a:t> </a:t>
            </a:r>
            <a:endParaRPr lang="fr-FR" dirty="0"/>
          </a:p>
        </p:txBody>
      </p: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9D33AB9B-81BB-ECE7-CFB4-050739D5DE98}"/>
              </a:ext>
            </a:extLst>
          </p:cNvPr>
          <p:cNvGrpSpPr/>
          <p:nvPr/>
        </p:nvGrpSpPr>
        <p:grpSpPr>
          <a:xfrm>
            <a:off x="2059748" y="2209267"/>
            <a:ext cx="2159190" cy="1277151"/>
            <a:chOff x="2059748" y="2209267"/>
            <a:chExt cx="2159190" cy="1277151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2059748" y="2237701"/>
              <a:ext cx="844569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2509292" y="3086308"/>
              <a:ext cx="170964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registers</a:t>
              </a:r>
              <a:r>
                <a:rPr lang="es-ES" sz="1000" dirty="0">
                  <a:solidFill>
                    <a:schemeClr val="tx1"/>
                  </a:solidFill>
                </a:rPr>
                <a:t> at ED </a:t>
              </a:r>
            </a:p>
            <a:p>
              <a:pPr algn="ctr"/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2698051" y="2805991"/>
              <a:ext cx="13780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8AD32747-C58B-B9FF-C043-6C5294E2AD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61189" y="2209267"/>
              <a:ext cx="925840" cy="410841"/>
            </a:xfrm>
            <a:prstGeom prst="rect">
              <a:avLst/>
            </a:prstGeom>
          </p:spPr>
        </p:pic>
      </p:grpSp>
      <p:grpSp>
        <p:nvGrpSpPr>
          <p:cNvPr id="115" name="Groupe 114">
            <a:extLst>
              <a:ext uri="{FF2B5EF4-FFF2-40B4-BE49-F238E27FC236}">
                <a16:creationId xmlns:a16="http://schemas.microsoft.com/office/drawing/2014/main" id="{BE98D8C9-6751-4C02-5FF8-E4F2A84FD94B}"/>
              </a:ext>
            </a:extLst>
          </p:cNvPr>
          <p:cNvGrpSpPr/>
          <p:nvPr/>
        </p:nvGrpSpPr>
        <p:grpSpPr>
          <a:xfrm>
            <a:off x="748070" y="1883835"/>
            <a:ext cx="1403242" cy="1899521"/>
            <a:chOff x="748070" y="1883835"/>
            <a:chExt cx="1403242" cy="1899521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748070" y="2795153"/>
              <a:ext cx="1378065" cy="988203"/>
              <a:chOff x="295893" y="2178740"/>
              <a:chExt cx="1378065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arrives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via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self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referral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337742" y="2178740"/>
                <a:ext cx="12943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GSRN/SRIN/GLN</a:t>
                </a:r>
              </a:p>
            </p:txBody>
          </p:sp>
        </p:grpSp>
        <p:pic>
          <p:nvPicPr>
            <p:cNvPr id="63" name="Image 62">
              <a:extLst>
                <a:ext uri="{FF2B5EF4-FFF2-40B4-BE49-F238E27FC236}">
                  <a16:creationId xmlns:a16="http://schemas.microsoft.com/office/drawing/2014/main" id="{48EB64C5-0257-7150-2535-DF16AC028E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8070" y="1883835"/>
              <a:ext cx="1403242" cy="7671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04077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Patient</a:t>
            </a:r>
            <a:r>
              <a:rPr lang="es-ES" dirty="0"/>
              <a:t> </a:t>
            </a:r>
            <a:r>
              <a:rPr lang="es-ES" dirty="0" err="1"/>
              <a:t>attending</a:t>
            </a:r>
            <a:r>
              <a:rPr lang="es-ES" dirty="0"/>
              <a:t> </a:t>
            </a:r>
            <a:r>
              <a:rPr lang="es-ES" dirty="0" err="1"/>
              <a:t>Emergency</a:t>
            </a:r>
            <a:r>
              <a:rPr lang="es-ES" dirty="0"/>
              <a:t> </a:t>
            </a:r>
            <a:r>
              <a:rPr lang="es-ES" dirty="0" err="1"/>
              <a:t>Department</a:t>
            </a:r>
            <a:r>
              <a:rPr lang="es-ES" dirty="0"/>
              <a:t> </a:t>
            </a:r>
            <a:endParaRPr lang="fr-FR" dirty="0"/>
          </a:p>
        </p:txBody>
      </p: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F8CF35C5-BAA6-5CB8-3350-7659ABE84F20}"/>
              </a:ext>
            </a:extLst>
          </p:cNvPr>
          <p:cNvGrpSpPr/>
          <p:nvPr/>
        </p:nvGrpSpPr>
        <p:grpSpPr>
          <a:xfrm>
            <a:off x="3530421" y="1478468"/>
            <a:ext cx="2653490" cy="2161838"/>
            <a:chOff x="3530421" y="1478468"/>
            <a:chExt cx="2653490" cy="2161838"/>
          </a:xfrm>
        </p:grpSpPr>
        <p:sp>
          <p:nvSpPr>
            <p:cNvPr id="28" name="Flèche vers la droite 27">
              <a:extLst>
                <a:ext uri="{FF2B5EF4-FFF2-40B4-BE49-F238E27FC236}">
                  <a16:creationId xmlns:a16="http://schemas.microsoft.com/office/drawing/2014/main" id="{21D67B43-F511-8D96-F8EB-E58529BA8667}"/>
                </a:ext>
              </a:extLst>
            </p:cNvPr>
            <p:cNvSpPr/>
            <p:nvPr/>
          </p:nvSpPr>
          <p:spPr>
            <a:xfrm>
              <a:off x="3530421" y="2237701"/>
              <a:ext cx="130571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A134444D-84AD-2482-6F7E-0B6D5BFAA0F1}"/>
                </a:ext>
              </a:extLst>
            </p:cNvPr>
            <p:cNvSpPr txBox="1"/>
            <p:nvPr/>
          </p:nvSpPr>
          <p:spPr>
            <a:xfrm>
              <a:off x="4399635" y="3086308"/>
              <a:ext cx="1709646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Triaged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priority</a:t>
              </a:r>
              <a:r>
                <a:rPr lang="es-ES" sz="1000" dirty="0">
                  <a:solidFill>
                    <a:schemeClr val="tx1"/>
                  </a:solidFill>
                </a:rPr>
                <a:t> status </a:t>
              </a:r>
              <a:r>
                <a:rPr lang="es-ES" sz="1000" dirty="0" err="1">
                  <a:solidFill>
                    <a:schemeClr val="tx1"/>
                  </a:solidFill>
                </a:rPr>
                <a:t>documented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74B035C2-FE63-F088-7CAD-D3D910D28E19}"/>
                </a:ext>
              </a:extLst>
            </p:cNvPr>
            <p:cNvSpPr txBox="1"/>
            <p:nvPr/>
          </p:nvSpPr>
          <p:spPr>
            <a:xfrm>
              <a:off x="4588394" y="2805991"/>
              <a:ext cx="13780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60" name="Image 59">
              <a:extLst>
                <a:ext uri="{FF2B5EF4-FFF2-40B4-BE49-F238E27FC236}">
                  <a16:creationId xmlns:a16="http://schemas.microsoft.com/office/drawing/2014/main" id="{FAD0FB58-A455-966F-D9B2-FD10EB39CB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96140" y="1839920"/>
              <a:ext cx="718904" cy="788701"/>
            </a:xfrm>
            <a:prstGeom prst="rect">
              <a:avLst/>
            </a:prstGeom>
          </p:spPr>
        </p:pic>
        <p:cxnSp>
          <p:nvCxnSpPr>
            <p:cNvPr id="65" name="Connecteur en angle 64">
              <a:extLst>
                <a:ext uri="{FF2B5EF4-FFF2-40B4-BE49-F238E27FC236}">
                  <a16:creationId xmlns:a16="http://schemas.microsoft.com/office/drawing/2014/main" id="{A5C12702-1090-8663-3A0E-10FE38044586}"/>
                </a:ext>
              </a:extLst>
            </p:cNvPr>
            <p:cNvCxnSpPr>
              <a:cxnSpLocks/>
              <a:stCxn id="60" idx="3"/>
              <a:endCxn id="68" idx="2"/>
            </p:cNvCxnSpPr>
            <p:nvPr/>
          </p:nvCxnSpPr>
          <p:spPr>
            <a:xfrm flipV="1">
              <a:off x="5615044" y="1587194"/>
              <a:ext cx="351415" cy="647077"/>
            </a:xfrm>
            <a:prstGeom prst="bentConnector3">
              <a:avLst>
                <a:gd name="adj1" fmla="val 50000"/>
              </a:avLst>
            </a:prstGeom>
            <a:ln w="41275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Groupe 76">
              <a:extLst>
                <a:ext uri="{FF2B5EF4-FFF2-40B4-BE49-F238E27FC236}">
                  <a16:creationId xmlns:a16="http://schemas.microsoft.com/office/drawing/2014/main" id="{8DA2A81A-231D-86F6-6048-B807BEFBEB01}"/>
                </a:ext>
              </a:extLst>
            </p:cNvPr>
            <p:cNvGrpSpPr/>
            <p:nvPr/>
          </p:nvGrpSpPr>
          <p:grpSpPr>
            <a:xfrm>
              <a:off x="5966459" y="1478468"/>
              <a:ext cx="217452" cy="755803"/>
              <a:chOff x="5374930" y="2650359"/>
              <a:chExt cx="272358" cy="946640"/>
            </a:xfrm>
          </p:grpSpPr>
          <p:sp>
            <p:nvSpPr>
              <p:cNvPr id="68" name="Ellipse 67">
                <a:extLst>
                  <a:ext uri="{FF2B5EF4-FFF2-40B4-BE49-F238E27FC236}">
                    <a16:creationId xmlns:a16="http://schemas.microsoft.com/office/drawing/2014/main" id="{4F5503CD-59BE-DC60-BDA4-F0D48568B39F}"/>
                  </a:ext>
                </a:extLst>
              </p:cNvPr>
              <p:cNvSpPr/>
              <p:nvPr/>
            </p:nvSpPr>
            <p:spPr>
              <a:xfrm>
                <a:off x="5374930" y="2650359"/>
                <a:ext cx="272358" cy="27235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0" name="Ellipse 69">
                <a:extLst>
                  <a:ext uri="{FF2B5EF4-FFF2-40B4-BE49-F238E27FC236}">
                    <a16:creationId xmlns:a16="http://schemas.microsoft.com/office/drawing/2014/main" id="{B3463C64-CA0F-99E9-0DB1-F59E6ED48FF4}"/>
                  </a:ext>
                </a:extLst>
              </p:cNvPr>
              <p:cNvSpPr/>
              <p:nvPr/>
            </p:nvSpPr>
            <p:spPr>
              <a:xfrm>
                <a:off x="5374930" y="2985789"/>
                <a:ext cx="272358" cy="272358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" name="Ellipse 75">
                <a:extLst>
                  <a:ext uri="{FF2B5EF4-FFF2-40B4-BE49-F238E27FC236}">
                    <a16:creationId xmlns:a16="http://schemas.microsoft.com/office/drawing/2014/main" id="{A9EF3B11-412B-14C3-54A9-C33E2F6E563E}"/>
                  </a:ext>
                </a:extLst>
              </p:cNvPr>
              <p:cNvSpPr/>
              <p:nvPr/>
            </p:nvSpPr>
            <p:spPr>
              <a:xfrm>
                <a:off x="5374930" y="3324641"/>
                <a:ext cx="272358" cy="27235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9D33AB9B-81BB-ECE7-CFB4-050739D5DE98}"/>
              </a:ext>
            </a:extLst>
          </p:cNvPr>
          <p:cNvGrpSpPr/>
          <p:nvPr/>
        </p:nvGrpSpPr>
        <p:grpSpPr>
          <a:xfrm>
            <a:off x="2059748" y="2209267"/>
            <a:ext cx="2159190" cy="1277151"/>
            <a:chOff x="2059748" y="2209267"/>
            <a:chExt cx="2159190" cy="1277151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2059748" y="2237701"/>
              <a:ext cx="844569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2509292" y="3086308"/>
              <a:ext cx="170964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registers</a:t>
              </a:r>
              <a:r>
                <a:rPr lang="es-ES" sz="1000" dirty="0">
                  <a:solidFill>
                    <a:schemeClr val="tx1"/>
                  </a:solidFill>
                </a:rPr>
                <a:t> at ED </a:t>
              </a:r>
            </a:p>
            <a:p>
              <a:pPr algn="ctr"/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2698051" y="2805991"/>
              <a:ext cx="13780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8AD32747-C58B-B9FF-C043-6C5294E2AD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61189" y="2209267"/>
              <a:ext cx="925840" cy="410841"/>
            </a:xfrm>
            <a:prstGeom prst="rect">
              <a:avLst/>
            </a:prstGeom>
          </p:spPr>
        </p:pic>
      </p:grpSp>
      <p:grpSp>
        <p:nvGrpSpPr>
          <p:cNvPr id="115" name="Groupe 114">
            <a:extLst>
              <a:ext uri="{FF2B5EF4-FFF2-40B4-BE49-F238E27FC236}">
                <a16:creationId xmlns:a16="http://schemas.microsoft.com/office/drawing/2014/main" id="{BE98D8C9-6751-4C02-5FF8-E4F2A84FD94B}"/>
              </a:ext>
            </a:extLst>
          </p:cNvPr>
          <p:cNvGrpSpPr/>
          <p:nvPr/>
        </p:nvGrpSpPr>
        <p:grpSpPr>
          <a:xfrm>
            <a:off x="748070" y="1883835"/>
            <a:ext cx="1403242" cy="1899521"/>
            <a:chOff x="748070" y="1883835"/>
            <a:chExt cx="1403242" cy="1899521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748070" y="2795153"/>
              <a:ext cx="1378065" cy="988203"/>
              <a:chOff x="295893" y="2178740"/>
              <a:chExt cx="1378065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arrives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via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self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referral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337742" y="2178740"/>
                <a:ext cx="12943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GSRN/SRIN/GLN</a:t>
                </a:r>
              </a:p>
            </p:txBody>
          </p:sp>
        </p:grpSp>
        <p:pic>
          <p:nvPicPr>
            <p:cNvPr id="63" name="Image 62">
              <a:extLst>
                <a:ext uri="{FF2B5EF4-FFF2-40B4-BE49-F238E27FC236}">
                  <a16:creationId xmlns:a16="http://schemas.microsoft.com/office/drawing/2014/main" id="{48EB64C5-0257-7150-2535-DF16AC028E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48070" y="1883835"/>
              <a:ext cx="1403242" cy="7671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18290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Patient</a:t>
            </a:r>
            <a:r>
              <a:rPr lang="es-ES" dirty="0"/>
              <a:t> </a:t>
            </a:r>
            <a:r>
              <a:rPr lang="es-ES" dirty="0" err="1"/>
              <a:t>attending</a:t>
            </a:r>
            <a:r>
              <a:rPr lang="es-ES" dirty="0"/>
              <a:t> </a:t>
            </a:r>
            <a:r>
              <a:rPr lang="es-ES" dirty="0" err="1"/>
              <a:t>Emergency</a:t>
            </a:r>
            <a:r>
              <a:rPr lang="es-ES" dirty="0"/>
              <a:t> </a:t>
            </a:r>
            <a:r>
              <a:rPr lang="es-ES" dirty="0" err="1"/>
              <a:t>Department</a:t>
            </a:r>
            <a:r>
              <a:rPr lang="es-ES" dirty="0"/>
              <a:t> </a:t>
            </a:r>
            <a:endParaRPr lang="fr-FR" dirty="0"/>
          </a:p>
        </p:txBody>
      </p: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855495DF-0D1C-0D10-F706-120884033B4D}"/>
              </a:ext>
            </a:extLst>
          </p:cNvPr>
          <p:cNvGrpSpPr/>
          <p:nvPr/>
        </p:nvGrpSpPr>
        <p:grpSpPr>
          <a:xfrm>
            <a:off x="5270043" y="1815418"/>
            <a:ext cx="4354992" cy="1671000"/>
            <a:chOff x="5270043" y="1815418"/>
            <a:chExt cx="4354992" cy="1671000"/>
          </a:xfrm>
        </p:grpSpPr>
        <p:pic>
          <p:nvPicPr>
            <p:cNvPr id="96" name="Image 95" descr="Une image contenant cercle, capture d’écran, dessin humoristique, Graphique&#10;&#10;Description générée automatiquement">
              <a:extLst>
                <a:ext uri="{FF2B5EF4-FFF2-40B4-BE49-F238E27FC236}">
                  <a16:creationId xmlns:a16="http://schemas.microsoft.com/office/drawing/2014/main" id="{4145D08B-BB11-036E-B385-CACCCA5A4A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10015" y="1815418"/>
              <a:ext cx="718258" cy="780963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7B6FBEF-0BE4-389A-76D2-A2652CE361D4}"/>
                </a:ext>
              </a:extLst>
            </p:cNvPr>
            <p:cNvSpPr txBox="1"/>
            <p:nvPr/>
          </p:nvSpPr>
          <p:spPr>
            <a:xfrm>
              <a:off x="6284947" y="3086308"/>
              <a:ext cx="170964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Review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HC </a:t>
              </a:r>
              <a:r>
                <a:rPr lang="es-ES" sz="1000" dirty="0" err="1">
                  <a:solidFill>
                    <a:schemeClr val="tx1"/>
                  </a:solidFill>
                </a:rPr>
                <a:t>professional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D7E0228A-274E-1DFA-2CB1-94BD66EE686C}"/>
                </a:ext>
              </a:extLst>
            </p:cNvPr>
            <p:cNvSpPr txBox="1"/>
            <p:nvPr/>
          </p:nvSpPr>
          <p:spPr>
            <a:xfrm>
              <a:off x="6473706" y="2805991"/>
              <a:ext cx="13780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DAEF7FC2-F110-64C8-054A-E7B78DB7BCF7}"/>
                </a:ext>
              </a:extLst>
            </p:cNvPr>
            <p:cNvSpPr txBox="1"/>
            <p:nvPr/>
          </p:nvSpPr>
          <p:spPr>
            <a:xfrm>
              <a:off x="7915389" y="1928725"/>
              <a:ext cx="1709646" cy="147732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Physical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Examination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Monitoring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of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condition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Diagnostics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bio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Imaging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>
                  <a:solidFill>
                    <a:schemeClr val="tx1"/>
                  </a:solidFill>
                </a:rPr>
                <a:t>Medicines </a:t>
              </a:r>
              <a:r>
                <a:rPr lang="es-ES" sz="1000" dirty="0" err="1">
                  <a:solidFill>
                    <a:schemeClr val="tx1"/>
                  </a:solidFill>
                </a:rPr>
                <a:t>administration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pic>
          <p:nvPicPr>
            <p:cNvPr id="34" name="Image 33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8003A0-7845-901E-8CC0-F1907D6B86F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01860" y="2443976"/>
              <a:ext cx="535501" cy="255580"/>
            </a:xfrm>
            <a:prstGeom prst="rect">
              <a:avLst/>
            </a:prstGeom>
          </p:spPr>
        </p:pic>
        <p:sp>
          <p:nvSpPr>
            <p:cNvPr id="111" name="Flèche vers la droite 110">
              <a:extLst>
                <a:ext uri="{FF2B5EF4-FFF2-40B4-BE49-F238E27FC236}">
                  <a16:creationId xmlns:a16="http://schemas.microsoft.com/office/drawing/2014/main" id="{2C531983-7ADE-4D1E-DED7-D005BEB3CF57}"/>
                </a:ext>
              </a:extLst>
            </p:cNvPr>
            <p:cNvSpPr/>
            <p:nvPr/>
          </p:nvSpPr>
          <p:spPr>
            <a:xfrm>
              <a:off x="5270043" y="2237701"/>
              <a:ext cx="136122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F8CF35C5-BAA6-5CB8-3350-7659ABE84F20}"/>
              </a:ext>
            </a:extLst>
          </p:cNvPr>
          <p:cNvGrpSpPr/>
          <p:nvPr/>
        </p:nvGrpSpPr>
        <p:grpSpPr>
          <a:xfrm>
            <a:off x="3530421" y="1478468"/>
            <a:ext cx="2653490" cy="2161838"/>
            <a:chOff x="3530421" y="1478468"/>
            <a:chExt cx="2653490" cy="2161838"/>
          </a:xfrm>
        </p:grpSpPr>
        <p:sp>
          <p:nvSpPr>
            <p:cNvPr id="28" name="Flèche vers la droite 27">
              <a:extLst>
                <a:ext uri="{FF2B5EF4-FFF2-40B4-BE49-F238E27FC236}">
                  <a16:creationId xmlns:a16="http://schemas.microsoft.com/office/drawing/2014/main" id="{21D67B43-F511-8D96-F8EB-E58529BA8667}"/>
                </a:ext>
              </a:extLst>
            </p:cNvPr>
            <p:cNvSpPr/>
            <p:nvPr/>
          </p:nvSpPr>
          <p:spPr>
            <a:xfrm>
              <a:off x="3530421" y="2237701"/>
              <a:ext cx="130571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A134444D-84AD-2482-6F7E-0B6D5BFAA0F1}"/>
                </a:ext>
              </a:extLst>
            </p:cNvPr>
            <p:cNvSpPr txBox="1"/>
            <p:nvPr/>
          </p:nvSpPr>
          <p:spPr>
            <a:xfrm>
              <a:off x="4399635" y="3086308"/>
              <a:ext cx="1709646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Triaged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priority</a:t>
              </a:r>
              <a:r>
                <a:rPr lang="es-ES" sz="1000" dirty="0">
                  <a:solidFill>
                    <a:schemeClr val="tx1"/>
                  </a:solidFill>
                </a:rPr>
                <a:t> status </a:t>
              </a:r>
              <a:r>
                <a:rPr lang="es-ES" sz="1000" dirty="0" err="1">
                  <a:solidFill>
                    <a:schemeClr val="tx1"/>
                  </a:solidFill>
                </a:rPr>
                <a:t>documented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74B035C2-FE63-F088-7CAD-D3D910D28E19}"/>
                </a:ext>
              </a:extLst>
            </p:cNvPr>
            <p:cNvSpPr txBox="1"/>
            <p:nvPr/>
          </p:nvSpPr>
          <p:spPr>
            <a:xfrm>
              <a:off x="4588394" y="2805991"/>
              <a:ext cx="13780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60" name="Image 59">
              <a:extLst>
                <a:ext uri="{FF2B5EF4-FFF2-40B4-BE49-F238E27FC236}">
                  <a16:creationId xmlns:a16="http://schemas.microsoft.com/office/drawing/2014/main" id="{FAD0FB58-A455-966F-D9B2-FD10EB39CB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896140" y="1839920"/>
              <a:ext cx="718904" cy="788701"/>
            </a:xfrm>
            <a:prstGeom prst="rect">
              <a:avLst/>
            </a:prstGeom>
          </p:spPr>
        </p:pic>
        <p:cxnSp>
          <p:nvCxnSpPr>
            <p:cNvPr id="65" name="Connecteur en angle 64">
              <a:extLst>
                <a:ext uri="{FF2B5EF4-FFF2-40B4-BE49-F238E27FC236}">
                  <a16:creationId xmlns:a16="http://schemas.microsoft.com/office/drawing/2014/main" id="{A5C12702-1090-8663-3A0E-10FE38044586}"/>
                </a:ext>
              </a:extLst>
            </p:cNvPr>
            <p:cNvCxnSpPr>
              <a:cxnSpLocks/>
              <a:stCxn id="60" idx="3"/>
              <a:endCxn id="68" idx="2"/>
            </p:cNvCxnSpPr>
            <p:nvPr/>
          </p:nvCxnSpPr>
          <p:spPr>
            <a:xfrm flipV="1">
              <a:off x="5615044" y="1587194"/>
              <a:ext cx="351415" cy="647077"/>
            </a:xfrm>
            <a:prstGeom prst="bentConnector3">
              <a:avLst>
                <a:gd name="adj1" fmla="val 50000"/>
              </a:avLst>
            </a:prstGeom>
            <a:ln w="41275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Groupe 76">
              <a:extLst>
                <a:ext uri="{FF2B5EF4-FFF2-40B4-BE49-F238E27FC236}">
                  <a16:creationId xmlns:a16="http://schemas.microsoft.com/office/drawing/2014/main" id="{8DA2A81A-231D-86F6-6048-B807BEFBEB01}"/>
                </a:ext>
              </a:extLst>
            </p:cNvPr>
            <p:cNvGrpSpPr/>
            <p:nvPr/>
          </p:nvGrpSpPr>
          <p:grpSpPr>
            <a:xfrm>
              <a:off x="5966459" y="1478468"/>
              <a:ext cx="217452" cy="755803"/>
              <a:chOff x="5374930" y="2650359"/>
              <a:chExt cx="272358" cy="946640"/>
            </a:xfrm>
          </p:grpSpPr>
          <p:sp>
            <p:nvSpPr>
              <p:cNvPr id="68" name="Ellipse 67">
                <a:extLst>
                  <a:ext uri="{FF2B5EF4-FFF2-40B4-BE49-F238E27FC236}">
                    <a16:creationId xmlns:a16="http://schemas.microsoft.com/office/drawing/2014/main" id="{4F5503CD-59BE-DC60-BDA4-F0D48568B39F}"/>
                  </a:ext>
                </a:extLst>
              </p:cNvPr>
              <p:cNvSpPr/>
              <p:nvPr/>
            </p:nvSpPr>
            <p:spPr>
              <a:xfrm>
                <a:off x="5374930" y="2650359"/>
                <a:ext cx="272358" cy="27235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0" name="Ellipse 69">
                <a:extLst>
                  <a:ext uri="{FF2B5EF4-FFF2-40B4-BE49-F238E27FC236}">
                    <a16:creationId xmlns:a16="http://schemas.microsoft.com/office/drawing/2014/main" id="{B3463C64-CA0F-99E9-0DB1-F59E6ED48FF4}"/>
                  </a:ext>
                </a:extLst>
              </p:cNvPr>
              <p:cNvSpPr/>
              <p:nvPr/>
            </p:nvSpPr>
            <p:spPr>
              <a:xfrm>
                <a:off x="5374930" y="2985789"/>
                <a:ext cx="272358" cy="272358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" name="Ellipse 75">
                <a:extLst>
                  <a:ext uri="{FF2B5EF4-FFF2-40B4-BE49-F238E27FC236}">
                    <a16:creationId xmlns:a16="http://schemas.microsoft.com/office/drawing/2014/main" id="{A9EF3B11-412B-14C3-54A9-C33E2F6E563E}"/>
                  </a:ext>
                </a:extLst>
              </p:cNvPr>
              <p:cNvSpPr/>
              <p:nvPr/>
            </p:nvSpPr>
            <p:spPr>
              <a:xfrm>
                <a:off x="5374930" y="3324641"/>
                <a:ext cx="272358" cy="27235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9D33AB9B-81BB-ECE7-CFB4-050739D5DE98}"/>
              </a:ext>
            </a:extLst>
          </p:cNvPr>
          <p:cNvGrpSpPr/>
          <p:nvPr/>
        </p:nvGrpSpPr>
        <p:grpSpPr>
          <a:xfrm>
            <a:off x="2059748" y="2209267"/>
            <a:ext cx="2159190" cy="1277151"/>
            <a:chOff x="2059748" y="2209267"/>
            <a:chExt cx="2159190" cy="1277151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2059748" y="2237701"/>
              <a:ext cx="844569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2509292" y="3086308"/>
              <a:ext cx="170964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registers</a:t>
              </a:r>
              <a:r>
                <a:rPr lang="es-ES" sz="1000" dirty="0">
                  <a:solidFill>
                    <a:schemeClr val="tx1"/>
                  </a:solidFill>
                </a:rPr>
                <a:t> at ED </a:t>
              </a:r>
            </a:p>
            <a:p>
              <a:pPr algn="ctr"/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2698051" y="2805991"/>
              <a:ext cx="13780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8AD32747-C58B-B9FF-C043-6C5294E2AD9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61189" y="2209267"/>
              <a:ext cx="925840" cy="410841"/>
            </a:xfrm>
            <a:prstGeom prst="rect">
              <a:avLst/>
            </a:prstGeom>
          </p:spPr>
        </p:pic>
      </p:grpSp>
      <p:grpSp>
        <p:nvGrpSpPr>
          <p:cNvPr id="115" name="Groupe 114">
            <a:extLst>
              <a:ext uri="{FF2B5EF4-FFF2-40B4-BE49-F238E27FC236}">
                <a16:creationId xmlns:a16="http://schemas.microsoft.com/office/drawing/2014/main" id="{BE98D8C9-6751-4C02-5FF8-E4F2A84FD94B}"/>
              </a:ext>
            </a:extLst>
          </p:cNvPr>
          <p:cNvGrpSpPr/>
          <p:nvPr/>
        </p:nvGrpSpPr>
        <p:grpSpPr>
          <a:xfrm>
            <a:off x="748070" y="1883835"/>
            <a:ext cx="1403242" cy="1899521"/>
            <a:chOff x="748070" y="1883835"/>
            <a:chExt cx="1403242" cy="1899521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748070" y="2795153"/>
              <a:ext cx="1378065" cy="988203"/>
              <a:chOff x="295893" y="2178740"/>
              <a:chExt cx="1378065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arrives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via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self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referral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337742" y="2178740"/>
                <a:ext cx="12943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GSRN/SRIN/GLN</a:t>
                </a:r>
              </a:p>
            </p:txBody>
          </p:sp>
        </p:grpSp>
        <p:pic>
          <p:nvPicPr>
            <p:cNvPr id="63" name="Image 62">
              <a:extLst>
                <a:ext uri="{FF2B5EF4-FFF2-40B4-BE49-F238E27FC236}">
                  <a16:creationId xmlns:a16="http://schemas.microsoft.com/office/drawing/2014/main" id="{48EB64C5-0257-7150-2535-DF16AC028E7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48070" y="1883835"/>
              <a:ext cx="1403242" cy="7671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40646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Patient</a:t>
            </a:r>
            <a:r>
              <a:rPr lang="es-ES" dirty="0"/>
              <a:t> </a:t>
            </a:r>
            <a:r>
              <a:rPr lang="es-ES" dirty="0" err="1"/>
              <a:t>attending</a:t>
            </a:r>
            <a:r>
              <a:rPr lang="es-ES" dirty="0"/>
              <a:t> </a:t>
            </a:r>
            <a:r>
              <a:rPr lang="es-ES" dirty="0" err="1"/>
              <a:t>Emergency</a:t>
            </a:r>
            <a:r>
              <a:rPr lang="es-ES" dirty="0"/>
              <a:t> </a:t>
            </a:r>
            <a:r>
              <a:rPr lang="es-ES" dirty="0" err="1"/>
              <a:t>Department</a:t>
            </a:r>
            <a:r>
              <a:rPr lang="es-ES" dirty="0"/>
              <a:t> </a:t>
            </a:r>
            <a:endParaRPr lang="fr-FR" dirty="0"/>
          </a:p>
        </p:txBody>
      </p:sp>
      <p:grpSp>
        <p:nvGrpSpPr>
          <p:cNvPr id="110" name="Groupe 109">
            <a:extLst>
              <a:ext uri="{FF2B5EF4-FFF2-40B4-BE49-F238E27FC236}">
                <a16:creationId xmlns:a16="http://schemas.microsoft.com/office/drawing/2014/main" id="{CF02BADB-C4D2-FAA8-CF40-E290B27C026B}"/>
              </a:ext>
            </a:extLst>
          </p:cNvPr>
          <p:cNvGrpSpPr/>
          <p:nvPr/>
        </p:nvGrpSpPr>
        <p:grpSpPr>
          <a:xfrm>
            <a:off x="9523625" y="1914794"/>
            <a:ext cx="1398596" cy="1105424"/>
            <a:chOff x="9523625" y="1914794"/>
            <a:chExt cx="1398596" cy="1105424"/>
          </a:xfrm>
        </p:grpSpPr>
        <p:sp>
          <p:nvSpPr>
            <p:cNvPr id="49" name="Flèche vers la droite 48">
              <a:extLst>
                <a:ext uri="{FF2B5EF4-FFF2-40B4-BE49-F238E27FC236}">
                  <a16:creationId xmlns:a16="http://schemas.microsoft.com/office/drawing/2014/main" id="{BBD10535-7E6C-C345-1673-55B43F7363F8}"/>
                </a:ext>
              </a:extLst>
            </p:cNvPr>
            <p:cNvSpPr/>
            <p:nvPr/>
          </p:nvSpPr>
          <p:spPr>
            <a:xfrm>
              <a:off x="9523625" y="2237701"/>
              <a:ext cx="57946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1E90EF01-9A31-53CD-4838-246B6D23422E}"/>
                </a:ext>
              </a:extLst>
            </p:cNvPr>
            <p:cNvSpPr txBox="1"/>
            <p:nvPr/>
          </p:nvSpPr>
          <p:spPr>
            <a:xfrm>
              <a:off x="9950022" y="2620108"/>
              <a:ext cx="97219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Diagnosis &amp; </a:t>
              </a:r>
              <a:r>
                <a:rPr lang="es-ES" sz="1000" dirty="0" err="1">
                  <a:solidFill>
                    <a:schemeClr val="tx1"/>
                  </a:solidFill>
                </a:rPr>
                <a:t>treatment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pic>
          <p:nvPicPr>
            <p:cNvPr id="84" name="Image 83">
              <a:extLst>
                <a:ext uri="{FF2B5EF4-FFF2-40B4-BE49-F238E27FC236}">
                  <a16:creationId xmlns:a16="http://schemas.microsoft.com/office/drawing/2014/main" id="{1AE6C572-24B1-428C-85D5-A473FD0BE3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61175" y="1914794"/>
              <a:ext cx="486572" cy="675328"/>
            </a:xfrm>
            <a:prstGeom prst="rect">
              <a:avLst/>
            </a:prstGeom>
          </p:spPr>
        </p:pic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855495DF-0D1C-0D10-F706-120884033B4D}"/>
              </a:ext>
            </a:extLst>
          </p:cNvPr>
          <p:cNvGrpSpPr/>
          <p:nvPr/>
        </p:nvGrpSpPr>
        <p:grpSpPr>
          <a:xfrm>
            <a:off x="5270043" y="1815418"/>
            <a:ext cx="4354992" cy="1671000"/>
            <a:chOff x="5270043" y="1815418"/>
            <a:chExt cx="4354992" cy="1671000"/>
          </a:xfrm>
        </p:grpSpPr>
        <p:pic>
          <p:nvPicPr>
            <p:cNvPr id="96" name="Image 95" descr="Une image contenant cercle, capture d’écran, dessin humoristique, Graphique&#10;&#10;Description générée automatiquement">
              <a:extLst>
                <a:ext uri="{FF2B5EF4-FFF2-40B4-BE49-F238E27FC236}">
                  <a16:creationId xmlns:a16="http://schemas.microsoft.com/office/drawing/2014/main" id="{4145D08B-BB11-036E-B385-CACCCA5A4A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10015" y="1815418"/>
              <a:ext cx="718258" cy="780963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7B6FBEF-0BE4-389A-76D2-A2652CE361D4}"/>
                </a:ext>
              </a:extLst>
            </p:cNvPr>
            <p:cNvSpPr txBox="1"/>
            <p:nvPr/>
          </p:nvSpPr>
          <p:spPr>
            <a:xfrm>
              <a:off x="6284947" y="3086308"/>
              <a:ext cx="170964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Review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HC </a:t>
              </a:r>
              <a:r>
                <a:rPr lang="es-ES" sz="1000" dirty="0" err="1">
                  <a:solidFill>
                    <a:schemeClr val="tx1"/>
                  </a:solidFill>
                </a:rPr>
                <a:t>professional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D7E0228A-274E-1DFA-2CB1-94BD66EE686C}"/>
                </a:ext>
              </a:extLst>
            </p:cNvPr>
            <p:cNvSpPr txBox="1"/>
            <p:nvPr/>
          </p:nvSpPr>
          <p:spPr>
            <a:xfrm>
              <a:off x="6473706" y="2805991"/>
              <a:ext cx="13780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DAEF7FC2-F110-64C8-054A-E7B78DB7BCF7}"/>
                </a:ext>
              </a:extLst>
            </p:cNvPr>
            <p:cNvSpPr txBox="1"/>
            <p:nvPr/>
          </p:nvSpPr>
          <p:spPr>
            <a:xfrm>
              <a:off x="7915389" y="1928725"/>
              <a:ext cx="1709646" cy="147732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Physical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Examination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Monitoring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of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condition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Diagnostics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bio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Imaging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>
                  <a:solidFill>
                    <a:schemeClr val="tx1"/>
                  </a:solidFill>
                </a:rPr>
                <a:t>Medicines </a:t>
              </a:r>
              <a:r>
                <a:rPr lang="es-ES" sz="1000" dirty="0" err="1">
                  <a:solidFill>
                    <a:schemeClr val="tx1"/>
                  </a:solidFill>
                </a:rPr>
                <a:t>administration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pic>
          <p:nvPicPr>
            <p:cNvPr id="34" name="Image 33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8003A0-7845-901E-8CC0-F1907D6B86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201860" y="2443976"/>
              <a:ext cx="535501" cy="255580"/>
            </a:xfrm>
            <a:prstGeom prst="rect">
              <a:avLst/>
            </a:prstGeom>
          </p:spPr>
        </p:pic>
        <p:sp>
          <p:nvSpPr>
            <p:cNvPr id="111" name="Flèche vers la droite 110">
              <a:extLst>
                <a:ext uri="{FF2B5EF4-FFF2-40B4-BE49-F238E27FC236}">
                  <a16:creationId xmlns:a16="http://schemas.microsoft.com/office/drawing/2014/main" id="{2C531983-7ADE-4D1E-DED7-D005BEB3CF57}"/>
                </a:ext>
              </a:extLst>
            </p:cNvPr>
            <p:cNvSpPr/>
            <p:nvPr/>
          </p:nvSpPr>
          <p:spPr>
            <a:xfrm>
              <a:off x="5270043" y="2237701"/>
              <a:ext cx="136122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F8CF35C5-BAA6-5CB8-3350-7659ABE84F20}"/>
              </a:ext>
            </a:extLst>
          </p:cNvPr>
          <p:cNvGrpSpPr/>
          <p:nvPr/>
        </p:nvGrpSpPr>
        <p:grpSpPr>
          <a:xfrm>
            <a:off x="3530421" y="1478468"/>
            <a:ext cx="2653490" cy="2161838"/>
            <a:chOff x="3530421" y="1478468"/>
            <a:chExt cx="2653490" cy="2161838"/>
          </a:xfrm>
        </p:grpSpPr>
        <p:sp>
          <p:nvSpPr>
            <p:cNvPr id="28" name="Flèche vers la droite 27">
              <a:extLst>
                <a:ext uri="{FF2B5EF4-FFF2-40B4-BE49-F238E27FC236}">
                  <a16:creationId xmlns:a16="http://schemas.microsoft.com/office/drawing/2014/main" id="{21D67B43-F511-8D96-F8EB-E58529BA8667}"/>
                </a:ext>
              </a:extLst>
            </p:cNvPr>
            <p:cNvSpPr/>
            <p:nvPr/>
          </p:nvSpPr>
          <p:spPr>
            <a:xfrm>
              <a:off x="3530421" y="2237701"/>
              <a:ext cx="130571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A134444D-84AD-2482-6F7E-0B6D5BFAA0F1}"/>
                </a:ext>
              </a:extLst>
            </p:cNvPr>
            <p:cNvSpPr txBox="1"/>
            <p:nvPr/>
          </p:nvSpPr>
          <p:spPr>
            <a:xfrm>
              <a:off x="4399635" y="3086308"/>
              <a:ext cx="1709646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Triaged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priority</a:t>
              </a:r>
              <a:r>
                <a:rPr lang="es-ES" sz="1000" dirty="0">
                  <a:solidFill>
                    <a:schemeClr val="tx1"/>
                  </a:solidFill>
                </a:rPr>
                <a:t> status </a:t>
              </a:r>
              <a:r>
                <a:rPr lang="es-ES" sz="1000" dirty="0" err="1">
                  <a:solidFill>
                    <a:schemeClr val="tx1"/>
                  </a:solidFill>
                </a:rPr>
                <a:t>documented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74B035C2-FE63-F088-7CAD-D3D910D28E19}"/>
                </a:ext>
              </a:extLst>
            </p:cNvPr>
            <p:cNvSpPr txBox="1"/>
            <p:nvPr/>
          </p:nvSpPr>
          <p:spPr>
            <a:xfrm>
              <a:off x="4588394" y="2805991"/>
              <a:ext cx="13780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60" name="Image 59">
              <a:extLst>
                <a:ext uri="{FF2B5EF4-FFF2-40B4-BE49-F238E27FC236}">
                  <a16:creationId xmlns:a16="http://schemas.microsoft.com/office/drawing/2014/main" id="{FAD0FB58-A455-966F-D9B2-FD10EB39CB4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896140" y="1839920"/>
              <a:ext cx="718904" cy="788701"/>
            </a:xfrm>
            <a:prstGeom prst="rect">
              <a:avLst/>
            </a:prstGeom>
          </p:spPr>
        </p:pic>
        <p:cxnSp>
          <p:nvCxnSpPr>
            <p:cNvPr id="65" name="Connecteur en angle 64">
              <a:extLst>
                <a:ext uri="{FF2B5EF4-FFF2-40B4-BE49-F238E27FC236}">
                  <a16:creationId xmlns:a16="http://schemas.microsoft.com/office/drawing/2014/main" id="{A5C12702-1090-8663-3A0E-10FE38044586}"/>
                </a:ext>
              </a:extLst>
            </p:cNvPr>
            <p:cNvCxnSpPr>
              <a:cxnSpLocks/>
              <a:stCxn id="60" idx="3"/>
              <a:endCxn id="68" idx="2"/>
            </p:cNvCxnSpPr>
            <p:nvPr/>
          </p:nvCxnSpPr>
          <p:spPr>
            <a:xfrm flipV="1">
              <a:off x="5615044" y="1587194"/>
              <a:ext cx="351415" cy="647077"/>
            </a:xfrm>
            <a:prstGeom prst="bentConnector3">
              <a:avLst>
                <a:gd name="adj1" fmla="val 50000"/>
              </a:avLst>
            </a:prstGeom>
            <a:ln w="41275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Groupe 76">
              <a:extLst>
                <a:ext uri="{FF2B5EF4-FFF2-40B4-BE49-F238E27FC236}">
                  <a16:creationId xmlns:a16="http://schemas.microsoft.com/office/drawing/2014/main" id="{8DA2A81A-231D-86F6-6048-B807BEFBEB01}"/>
                </a:ext>
              </a:extLst>
            </p:cNvPr>
            <p:cNvGrpSpPr/>
            <p:nvPr/>
          </p:nvGrpSpPr>
          <p:grpSpPr>
            <a:xfrm>
              <a:off x="5966459" y="1478468"/>
              <a:ext cx="217452" cy="755803"/>
              <a:chOff x="5374930" y="2650359"/>
              <a:chExt cx="272358" cy="946640"/>
            </a:xfrm>
          </p:grpSpPr>
          <p:sp>
            <p:nvSpPr>
              <p:cNvPr id="68" name="Ellipse 67">
                <a:extLst>
                  <a:ext uri="{FF2B5EF4-FFF2-40B4-BE49-F238E27FC236}">
                    <a16:creationId xmlns:a16="http://schemas.microsoft.com/office/drawing/2014/main" id="{4F5503CD-59BE-DC60-BDA4-F0D48568B39F}"/>
                  </a:ext>
                </a:extLst>
              </p:cNvPr>
              <p:cNvSpPr/>
              <p:nvPr/>
            </p:nvSpPr>
            <p:spPr>
              <a:xfrm>
                <a:off x="5374930" y="2650359"/>
                <a:ext cx="272358" cy="27235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0" name="Ellipse 69">
                <a:extLst>
                  <a:ext uri="{FF2B5EF4-FFF2-40B4-BE49-F238E27FC236}">
                    <a16:creationId xmlns:a16="http://schemas.microsoft.com/office/drawing/2014/main" id="{B3463C64-CA0F-99E9-0DB1-F59E6ED48FF4}"/>
                  </a:ext>
                </a:extLst>
              </p:cNvPr>
              <p:cNvSpPr/>
              <p:nvPr/>
            </p:nvSpPr>
            <p:spPr>
              <a:xfrm>
                <a:off x="5374930" y="2985789"/>
                <a:ext cx="272358" cy="272358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" name="Ellipse 75">
                <a:extLst>
                  <a:ext uri="{FF2B5EF4-FFF2-40B4-BE49-F238E27FC236}">
                    <a16:creationId xmlns:a16="http://schemas.microsoft.com/office/drawing/2014/main" id="{A9EF3B11-412B-14C3-54A9-C33E2F6E563E}"/>
                  </a:ext>
                </a:extLst>
              </p:cNvPr>
              <p:cNvSpPr/>
              <p:nvPr/>
            </p:nvSpPr>
            <p:spPr>
              <a:xfrm>
                <a:off x="5374930" y="3324641"/>
                <a:ext cx="272358" cy="27235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9D33AB9B-81BB-ECE7-CFB4-050739D5DE98}"/>
              </a:ext>
            </a:extLst>
          </p:cNvPr>
          <p:cNvGrpSpPr/>
          <p:nvPr/>
        </p:nvGrpSpPr>
        <p:grpSpPr>
          <a:xfrm>
            <a:off x="2059748" y="2209267"/>
            <a:ext cx="2159190" cy="1277151"/>
            <a:chOff x="2059748" y="2209267"/>
            <a:chExt cx="2159190" cy="1277151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2059748" y="2237701"/>
              <a:ext cx="844569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2509292" y="3086308"/>
              <a:ext cx="170964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registers</a:t>
              </a:r>
              <a:r>
                <a:rPr lang="es-ES" sz="1000" dirty="0">
                  <a:solidFill>
                    <a:schemeClr val="tx1"/>
                  </a:solidFill>
                </a:rPr>
                <a:t> at ED </a:t>
              </a:r>
            </a:p>
            <a:p>
              <a:pPr algn="ctr"/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2698051" y="2805991"/>
              <a:ext cx="13780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8AD32747-C58B-B9FF-C043-6C5294E2AD9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961189" y="2209267"/>
              <a:ext cx="925840" cy="410841"/>
            </a:xfrm>
            <a:prstGeom prst="rect">
              <a:avLst/>
            </a:prstGeom>
          </p:spPr>
        </p:pic>
      </p:grpSp>
      <p:grpSp>
        <p:nvGrpSpPr>
          <p:cNvPr id="115" name="Groupe 114">
            <a:extLst>
              <a:ext uri="{FF2B5EF4-FFF2-40B4-BE49-F238E27FC236}">
                <a16:creationId xmlns:a16="http://schemas.microsoft.com/office/drawing/2014/main" id="{BE98D8C9-6751-4C02-5FF8-E4F2A84FD94B}"/>
              </a:ext>
            </a:extLst>
          </p:cNvPr>
          <p:cNvGrpSpPr/>
          <p:nvPr/>
        </p:nvGrpSpPr>
        <p:grpSpPr>
          <a:xfrm>
            <a:off x="748070" y="1883835"/>
            <a:ext cx="1403242" cy="1899521"/>
            <a:chOff x="748070" y="1883835"/>
            <a:chExt cx="1403242" cy="1899521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748070" y="2795153"/>
              <a:ext cx="1378065" cy="988203"/>
              <a:chOff x="295893" y="2178740"/>
              <a:chExt cx="1378065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arrives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via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self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referral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337742" y="2178740"/>
                <a:ext cx="12943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GSRN/SRIN/GLN</a:t>
                </a:r>
              </a:p>
            </p:txBody>
          </p:sp>
        </p:grpSp>
        <p:pic>
          <p:nvPicPr>
            <p:cNvPr id="63" name="Image 62">
              <a:extLst>
                <a:ext uri="{FF2B5EF4-FFF2-40B4-BE49-F238E27FC236}">
                  <a16:creationId xmlns:a16="http://schemas.microsoft.com/office/drawing/2014/main" id="{48EB64C5-0257-7150-2535-DF16AC028E7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48070" y="1883835"/>
              <a:ext cx="1403242" cy="7671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0201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Patient</a:t>
            </a:r>
            <a:r>
              <a:rPr lang="es-ES" dirty="0"/>
              <a:t> </a:t>
            </a:r>
            <a:r>
              <a:rPr lang="es-ES" dirty="0" err="1"/>
              <a:t>attending</a:t>
            </a:r>
            <a:r>
              <a:rPr lang="es-ES" dirty="0"/>
              <a:t> </a:t>
            </a:r>
            <a:r>
              <a:rPr lang="es-ES" dirty="0" err="1"/>
              <a:t>Emergency</a:t>
            </a:r>
            <a:r>
              <a:rPr lang="es-ES" dirty="0"/>
              <a:t> </a:t>
            </a:r>
            <a:r>
              <a:rPr lang="es-ES" dirty="0" err="1"/>
              <a:t>Department</a:t>
            </a:r>
            <a:r>
              <a:rPr lang="es-ES" dirty="0"/>
              <a:t> </a:t>
            </a:r>
            <a:endParaRPr lang="fr-FR" dirty="0"/>
          </a:p>
        </p:txBody>
      </p:sp>
      <p:grpSp>
        <p:nvGrpSpPr>
          <p:cNvPr id="109" name="Groupe 108">
            <a:extLst>
              <a:ext uri="{FF2B5EF4-FFF2-40B4-BE49-F238E27FC236}">
                <a16:creationId xmlns:a16="http://schemas.microsoft.com/office/drawing/2014/main" id="{897B750A-B2AA-1990-AB70-EE3AD70FD89B}"/>
              </a:ext>
            </a:extLst>
          </p:cNvPr>
          <p:cNvGrpSpPr/>
          <p:nvPr/>
        </p:nvGrpSpPr>
        <p:grpSpPr>
          <a:xfrm>
            <a:off x="9969772" y="3086311"/>
            <a:ext cx="858187" cy="2955208"/>
            <a:chOff x="9969772" y="3086311"/>
            <a:chExt cx="858187" cy="2955208"/>
          </a:xfrm>
        </p:grpSpPr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6395D72D-FF6E-A39D-769D-15055A7230CB}"/>
                </a:ext>
              </a:extLst>
            </p:cNvPr>
            <p:cNvSpPr txBox="1"/>
            <p:nvPr/>
          </p:nvSpPr>
          <p:spPr>
            <a:xfrm>
              <a:off x="9969772" y="5795298"/>
              <a:ext cx="809574" cy="246221"/>
            </a:xfrm>
            <a:prstGeom prst="rect">
              <a:avLst/>
            </a:prstGeom>
            <a:solidFill>
              <a:schemeClr val="accent3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Home</a:t>
              </a:r>
            </a:p>
          </p:txBody>
        </p:sp>
        <p:sp>
          <p:nvSpPr>
            <p:cNvPr id="45" name="Flèche vers la droite 44">
              <a:extLst>
                <a:ext uri="{FF2B5EF4-FFF2-40B4-BE49-F238E27FC236}">
                  <a16:creationId xmlns:a16="http://schemas.microsoft.com/office/drawing/2014/main" id="{4F59F63E-47CF-ADFF-35C7-833491C61AB2}"/>
                </a:ext>
              </a:extLst>
            </p:cNvPr>
            <p:cNvSpPr/>
            <p:nvPr/>
          </p:nvSpPr>
          <p:spPr>
            <a:xfrm rot="5400000">
              <a:off x="9505001" y="3755286"/>
              <a:ext cx="1798920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94" name="Image 93">
              <a:extLst>
                <a:ext uri="{FF2B5EF4-FFF2-40B4-BE49-F238E27FC236}">
                  <a16:creationId xmlns:a16="http://schemas.microsoft.com/office/drawing/2014/main" id="{6769D864-2414-2F0C-F5B1-4BF44E8CEC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44074" y="5199747"/>
              <a:ext cx="460970" cy="505725"/>
            </a:xfrm>
            <a:prstGeom prst="rect">
              <a:avLst/>
            </a:prstGeom>
          </p:spPr>
        </p:pic>
        <p:pic>
          <p:nvPicPr>
            <p:cNvPr id="30" name="Image 2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584D0A35-4716-276C-E8BD-F8C1A9077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382129" y="5369984"/>
              <a:ext cx="445830" cy="319577"/>
            </a:xfrm>
            <a:prstGeom prst="rect">
              <a:avLst/>
            </a:prstGeom>
          </p:spPr>
        </p:pic>
      </p:grpSp>
      <p:grpSp>
        <p:nvGrpSpPr>
          <p:cNvPr id="110" name="Groupe 109">
            <a:extLst>
              <a:ext uri="{FF2B5EF4-FFF2-40B4-BE49-F238E27FC236}">
                <a16:creationId xmlns:a16="http://schemas.microsoft.com/office/drawing/2014/main" id="{CF02BADB-C4D2-FAA8-CF40-E290B27C026B}"/>
              </a:ext>
            </a:extLst>
          </p:cNvPr>
          <p:cNvGrpSpPr/>
          <p:nvPr/>
        </p:nvGrpSpPr>
        <p:grpSpPr>
          <a:xfrm>
            <a:off x="9523625" y="1914794"/>
            <a:ext cx="1398596" cy="1105424"/>
            <a:chOff x="9523625" y="1914794"/>
            <a:chExt cx="1398596" cy="1105424"/>
          </a:xfrm>
        </p:grpSpPr>
        <p:sp>
          <p:nvSpPr>
            <p:cNvPr id="49" name="Flèche vers la droite 48">
              <a:extLst>
                <a:ext uri="{FF2B5EF4-FFF2-40B4-BE49-F238E27FC236}">
                  <a16:creationId xmlns:a16="http://schemas.microsoft.com/office/drawing/2014/main" id="{BBD10535-7E6C-C345-1673-55B43F7363F8}"/>
                </a:ext>
              </a:extLst>
            </p:cNvPr>
            <p:cNvSpPr/>
            <p:nvPr/>
          </p:nvSpPr>
          <p:spPr>
            <a:xfrm>
              <a:off x="9523625" y="2237701"/>
              <a:ext cx="57946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1E90EF01-9A31-53CD-4838-246B6D23422E}"/>
                </a:ext>
              </a:extLst>
            </p:cNvPr>
            <p:cNvSpPr txBox="1"/>
            <p:nvPr/>
          </p:nvSpPr>
          <p:spPr>
            <a:xfrm>
              <a:off x="9950022" y="2620108"/>
              <a:ext cx="97219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Diagnosis &amp; </a:t>
              </a:r>
              <a:r>
                <a:rPr lang="es-ES" sz="1000" dirty="0" err="1">
                  <a:solidFill>
                    <a:schemeClr val="tx1"/>
                  </a:solidFill>
                </a:rPr>
                <a:t>treatment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pic>
          <p:nvPicPr>
            <p:cNvPr id="84" name="Image 83">
              <a:extLst>
                <a:ext uri="{FF2B5EF4-FFF2-40B4-BE49-F238E27FC236}">
                  <a16:creationId xmlns:a16="http://schemas.microsoft.com/office/drawing/2014/main" id="{1AE6C572-24B1-428C-85D5-A473FD0BE3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61175" y="1914794"/>
              <a:ext cx="486572" cy="675328"/>
            </a:xfrm>
            <a:prstGeom prst="rect">
              <a:avLst/>
            </a:prstGeom>
          </p:spPr>
        </p:pic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855495DF-0D1C-0D10-F706-120884033B4D}"/>
              </a:ext>
            </a:extLst>
          </p:cNvPr>
          <p:cNvGrpSpPr/>
          <p:nvPr/>
        </p:nvGrpSpPr>
        <p:grpSpPr>
          <a:xfrm>
            <a:off x="5270043" y="1815418"/>
            <a:ext cx="4354992" cy="1671000"/>
            <a:chOff x="5270043" y="1815418"/>
            <a:chExt cx="4354992" cy="1671000"/>
          </a:xfrm>
        </p:grpSpPr>
        <p:pic>
          <p:nvPicPr>
            <p:cNvPr id="96" name="Image 95" descr="Une image contenant cercle, capture d’écran, dessin humoristique, Graphique&#10;&#10;Description générée automatiquement">
              <a:extLst>
                <a:ext uri="{FF2B5EF4-FFF2-40B4-BE49-F238E27FC236}">
                  <a16:creationId xmlns:a16="http://schemas.microsoft.com/office/drawing/2014/main" id="{4145D08B-BB11-036E-B385-CACCCA5A4AB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810015" y="1815418"/>
              <a:ext cx="718258" cy="780963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7B6FBEF-0BE4-389A-76D2-A2652CE361D4}"/>
                </a:ext>
              </a:extLst>
            </p:cNvPr>
            <p:cNvSpPr txBox="1"/>
            <p:nvPr/>
          </p:nvSpPr>
          <p:spPr>
            <a:xfrm>
              <a:off x="6284947" y="3086308"/>
              <a:ext cx="170964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Review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HC </a:t>
              </a:r>
              <a:r>
                <a:rPr lang="es-ES" sz="1000" dirty="0" err="1">
                  <a:solidFill>
                    <a:schemeClr val="tx1"/>
                  </a:solidFill>
                </a:rPr>
                <a:t>professional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D7E0228A-274E-1DFA-2CB1-94BD66EE686C}"/>
                </a:ext>
              </a:extLst>
            </p:cNvPr>
            <p:cNvSpPr txBox="1"/>
            <p:nvPr/>
          </p:nvSpPr>
          <p:spPr>
            <a:xfrm>
              <a:off x="6473706" y="2805991"/>
              <a:ext cx="13780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DAEF7FC2-F110-64C8-054A-E7B78DB7BCF7}"/>
                </a:ext>
              </a:extLst>
            </p:cNvPr>
            <p:cNvSpPr txBox="1"/>
            <p:nvPr/>
          </p:nvSpPr>
          <p:spPr>
            <a:xfrm>
              <a:off x="7915389" y="1928725"/>
              <a:ext cx="1709646" cy="147732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Physical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Examination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Monitoring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of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condition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Diagnostics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bio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Imaging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>
                  <a:solidFill>
                    <a:schemeClr val="tx1"/>
                  </a:solidFill>
                </a:rPr>
                <a:t>Medicines </a:t>
              </a:r>
              <a:r>
                <a:rPr lang="es-ES" sz="1000" dirty="0" err="1">
                  <a:solidFill>
                    <a:schemeClr val="tx1"/>
                  </a:solidFill>
                </a:rPr>
                <a:t>administration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pic>
          <p:nvPicPr>
            <p:cNvPr id="34" name="Image 33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8003A0-7845-901E-8CC0-F1907D6B86F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201860" y="2443976"/>
              <a:ext cx="535501" cy="255580"/>
            </a:xfrm>
            <a:prstGeom prst="rect">
              <a:avLst/>
            </a:prstGeom>
          </p:spPr>
        </p:pic>
        <p:sp>
          <p:nvSpPr>
            <p:cNvPr id="111" name="Flèche vers la droite 110">
              <a:extLst>
                <a:ext uri="{FF2B5EF4-FFF2-40B4-BE49-F238E27FC236}">
                  <a16:creationId xmlns:a16="http://schemas.microsoft.com/office/drawing/2014/main" id="{2C531983-7ADE-4D1E-DED7-D005BEB3CF57}"/>
                </a:ext>
              </a:extLst>
            </p:cNvPr>
            <p:cNvSpPr/>
            <p:nvPr/>
          </p:nvSpPr>
          <p:spPr>
            <a:xfrm>
              <a:off x="5270043" y="2237701"/>
              <a:ext cx="136122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F8CF35C5-BAA6-5CB8-3350-7659ABE84F20}"/>
              </a:ext>
            </a:extLst>
          </p:cNvPr>
          <p:cNvGrpSpPr/>
          <p:nvPr/>
        </p:nvGrpSpPr>
        <p:grpSpPr>
          <a:xfrm>
            <a:off x="3530421" y="1478468"/>
            <a:ext cx="2653490" cy="2161838"/>
            <a:chOff x="3530421" y="1478468"/>
            <a:chExt cx="2653490" cy="2161838"/>
          </a:xfrm>
        </p:grpSpPr>
        <p:sp>
          <p:nvSpPr>
            <p:cNvPr id="28" name="Flèche vers la droite 27">
              <a:extLst>
                <a:ext uri="{FF2B5EF4-FFF2-40B4-BE49-F238E27FC236}">
                  <a16:creationId xmlns:a16="http://schemas.microsoft.com/office/drawing/2014/main" id="{21D67B43-F511-8D96-F8EB-E58529BA8667}"/>
                </a:ext>
              </a:extLst>
            </p:cNvPr>
            <p:cNvSpPr/>
            <p:nvPr/>
          </p:nvSpPr>
          <p:spPr>
            <a:xfrm>
              <a:off x="3530421" y="2237701"/>
              <a:ext cx="130571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A134444D-84AD-2482-6F7E-0B6D5BFAA0F1}"/>
                </a:ext>
              </a:extLst>
            </p:cNvPr>
            <p:cNvSpPr txBox="1"/>
            <p:nvPr/>
          </p:nvSpPr>
          <p:spPr>
            <a:xfrm>
              <a:off x="4399635" y="3086308"/>
              <a:ext cx="1709646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Triaged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priority</a:t>
              </a:r>
              <a:r>
                <a:rPr lang="es-ES" sz="1000" dirty="0">
                  <a:solidFill>
                    <a:schemeClr val="tx1"/>
                  </a:solidFill>
                </a:rPr>
                <a:t> status </a:t>
              </a:r>
              <a:r>
                <a:rPr lang="es-ES" sz="1000" dirty="0" err="1">
                  <a:solidFill>
                    <a:schemeClr val="tx1"/>
                  </a:solidFill>
                </a:rPr>
                <a:t>documented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74B035C2-FE63-F088-7CAD-D3D910D28E19}"/>
                </a:ext>
              </a:extLst>
            </p:cNvPr>
            <p:cNvSpPr txBox="1"/>
            <p:nvPr/>
          </p:nvSpPr>
          <p:spPr>
            <a:xfrm>
              <a:off x="4588394" y="2805991"/>
              <a:ext cx="13780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60" name="Image 59">
              <a:extLst>
                <a:ext uri="{FF2B5EF4-FFF2-40B4-BE49-F238E27FC236}">
                  <a16:creationId xmlns:a16="http://schemas.microsoft.com/office/drawing/2014/main" id="{FAD0FB58-A455-966F-D9B2-FD10EB39CB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96140" y="1839920"/>
              <a:ext cx="718904" cy="788701"/>
            </a:xfrm>
            <a:prstGeom prst="rect">
              <a:avLst/>
            </a:prstGeom>
          </p:spPr>
        </p:pic>
        <p:cxnSp>
          <p:nvCxnSpPr>
            <p:cNvPr id="65" name="Connecteur en angle 64">
              <a:extLst>
                <a:ext uri="{FF2B5EF4-FFF2-40B4-BE49-F238E27FC236}">
                  <a16:creationId xmlns:a16="http://schemas.microsoft.com/office/drawing/2014/main" id="{A5C12702-1090-8663-3A0E-10FE38044586}"/>
                </a:ext>
              </a:extLst>
            </p:cNvPr>
            <p:cNvCxnSpPr>
              <a:cxnSpLocks/>
              <a:stCxn id="60" idx="3"/>
              <a:endCxn id="68" idx="2"/>
            </p:cNvCxnSpPr>
            <p:nvPr/>
          </p:nvCxnSpPr>
          <p:spPr>
            <a:xfrm flipV="1">
              <a:off x="5615044" y="1587194"/>
              <a:ext cx="351415" cy="647077"/>
            </a:xfrm>
            <a:prstGeom prst="bentConnector3">
              <a:avLst>
                <a:gd name="adj1" fmla="val 50000"/>
              </a:avLst>
            </a:prstGeom>
            <a:ln w="41275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Groupe 76">
              <a:extLst>
                <a:ext uri="{FF2B5EF4-FFF2-40B4-BE49-F238E27FC236}">
                  <a16:creationId xmlns:a16="http://schemas.microsoft.com/office/drawing/2014/main" id="{8DA2A81A-231D-86F6-6048-B807BEFBEB01}"/>
                </a:ext>
              </a:extLst>
            </p:cNvPr>
            <p:cNvGrpSpPr/>
            <p:nvPr/>
          </p:nvGrpSpPr>
          <p:grpSpPr>
            <a:xfrm>
              <a:off x="5966459" y="1478468"/>
              <a:ext cx="217452" cy="755803"/>
              <a:chOff x="5374930" y="2650359"/>
              <a:chExt cx="272358" cy="946640"/>
            </a:xfrm>
          </p:grpSpPr>
          <p:sp>
            <p:nvSpPr>
              <p:cNvPr id="68" name="Ellipse 67">
                <a:extLst>
                  <a:ext uri="{FF2B5EF4-FFF2-40B4-BE49-F238E27FC236}">
                    <a16:creationId xmlns:a16="http://schemas.microsoft.com/office/drawing/2014/main" id="{4F5503CD-59BE-DC60-BDA4-F0D48568B39F}"/>
                  </a:ext>
                </a:extLst>
              </p:cNvPr>
              <p:cNvSpPr/>
              <p:nvPr/>
            </p:nvSpPr>
            <p:spPr>
              <a:xfrm>
                <a:off x="5374930" y="2650359"/>
                <a:ext cx="272358" cy="27235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0" name="Ellipse 69">
                <a:extLst>
                  <a:ext uri="{FF2B5EF4-FFF2-40B4-BE49-F238E27FC236}">
                    <a16:creationId xmlns:a16="http://schemas.microsoft.com/office/drawing/2014/main" id="{B3463C64-CA0F-99E9-0DB1-F59E6ED48FF4}"/>
                  </a:ext>
                </a:extLst>
              </p:cNvPr>
              <p:cNvSpPr/>
              <p:nvPr/>
            </p:nvSpPr>
            <p:spPr>
              <a:xfrm>
                <a:off x="5374930" y="2985789"/>
                <a:ext cx="272358" cy="272358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" name="Ellipse 75">
                <a:extLst>
                  <a:ext uri="{FF2B5EF4-FFF2-40B4-BE49-F238E27FC236}">
                    <a16:creationId xmlns:a16="http://schemas.microsoft.com/office/drawing/2014/main" id="{A9EF3B11-412B-14C3-54A9-C33E2F6E563E}"/>
                  </a:ext>
                </a:extLst>
              </p:cNvPr>
              <p:cNvSpPr/>
              <p:nvPr/>
            </p:nvSpPr>
            <p:spPr>
              <a:xfrm>
                <a:off x="5374930" y="3324641"/>
                <a:ext cx="272358" cy="27235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9D33AB9B-81BB-ECE7-CFB4-050739D5DE98}"/>
              </a:ext>
            </a:extLst>
          </p:cNvPr>
          <p:cNvGrpSpPr/>
          <p:nvPr/>
        </p:nvGrpSpPr>
        <p:grpSpPr>
          <a:xfrm>
            <a:off x="2059748" y="2209267"/>
            <a:ext cx="2159190" cy="1277151"/>
            <a:chOff x="2059748" y="2209267"/>
            <a:chExt cx="2159190" cy="1277151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2059748" y="2237701"/>
              <a:ext cx="844569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2509292" y="3086308"/>
              <a:ext cx="170964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registers</a:t>
              </a:r>
              <a:r>
                <a:rPr lang="es-ES" sz="1000" dirty="0">
                  <a:solidFill>
                    <a:schemeClr val="tx1"/>
                  </a:solidFill>
                </a:rPr>
                <a:t> at ED </a:t>
              </a:r>
            </a:p>
            <a:p>
              <a:pPr algn="ctr"/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2698051" y="2805991"/>
              <a:ext cx="13780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8AD32747-C58B-B9FF-C043-6C5294E2AD9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961189" y="2209267"/>
              <a:ext cx="925840" cy="410841"/>
            </a:xfrm>
            <a:prstGeom prst="rect">
              <a:avLst/>
            </a:prstGeom>
          </p:spPr>
        </p:pic>
      </p:grpSp>
      <p:grpSp>
        <p:nvGrpSpPr>
          <p:cNvPr id="115" name="Groupe 114">
            <a:extLst>
              <a:ext uri="{FF2B5EF4-FFF2-40B4-BE49-F238E27FC236}">
                <a16:creationId xmlns:a16="http://schemas.microsoft.com/office/drawing/2014/main" id="{BE98D8C9-6751-4C02-5FF8-E4F2A84FD94B}"/>
              </a:ext>
            </a:extLst>
          </p:cNvPr>
          <p:cNvGrpSpPr/>
          <p:nvPr/>
        </p:nvGrpSpPr>
        <p:grpSpPr>
          <a:xfrm>
            <a:off x="748070" y="1883835"/>
            <a:ext cx="1403242" cy="1899521"/>
            <a:chOff x="748070" y="1883835"/>
            <a:chExt cx="1403242" cy="1899521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748070" y="2795153"/>
              <a:ext cx="1378065" cy="988203"/>
              <a:chOff x="295893" y="2178740"/>
              <a:chExt cx="1378065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arrives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via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self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referral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337742" y="2178740"/>
                <a:ext cx="12943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GSRN/SRIN/GLN</a:t>
                </a:r>
              </a:p>
            </p:txBody>
          </p:sp>
        </p:grpSp>
        <p:pic>
          <p:nvPicPr>
            <p:cNvPr id="63" name="Image 62">
              <a:extLst>
                <a:ext uri="{FF2B5EF4-FFF2-40B4-BE49-F238E27FC236}">
                  <a16:creationId xmlns:a16="http://schemas.microsoft.com/office/drawing/2014/main" id="{48EB64C5-0257-7150-2535-DF16AC028E7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48070" y="1883835"/>
              <a:ext cx="1403242" cy="7671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99553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Patient</a:t>
            </a:r>
            <a:r>
              <a:rPr lang="es-ES" dirty="0"/>
              <a:t> </a:t>
            </a:r>
            <a:r>
              <a:rPr lang="es-ES" dirty="0" err="1"/>
              <a:t>attending</a:t>
            </a:r>
            <a:r>
              <a:rPr lang="es-ES" dirty="0"/>
              <a:t> </a:t>
            </a:r>
            <a:r>
              <a:rPr lang="es-ES" dirty="0" err="1"/>
              <a:t>Emergency</a:t>
            </a:r>
            <a:r>
              <a:rPr lang="es-ES" dirty="0"/>
              <a:t> </a:t>
            </a:r>
            <a:r>
              <a:rPr lang="es-ES" dirty="0" err="1"/>
              <a:t>Department</a:t>
            </a:r>
            <a:r>
              <a:rPr lang="es-ES" dirty="0"/>
              <a:t> </a:t>
            </a:r>
            <a:endParaRPr lang="fr-FR" dirty="0"/>
          </a:p>
        </p:txBody>
      </p:sp>
      <p:grpSp>
        <p:nvGrpSpPr>
          <p:cNvPr id="108" name="Groupe 107">
            <a:extLst>
              <a:ext uri="{FF2B5EF4-FFF2-40B4-BE49-F238E27FC236}">
                <a16:creationId xmlns:a16="http://schemas.microsoft.com/office/drawing/2014/main" id="{ABAC32E6-F301-49E9-51EF-94AFE89B51FB}"/>
              </a:ext>
            </a:extLst>
          </p:cNvPr>
          <p:cNvGrpSpPr/>
          <p:nvPr/>
        </p:nvGrpSpPr>
        <p:grpSpPr>
          <a:xfrm>
            <a:off x="7464279" y="3791888"/>
            <a:ext cx="2940179" cy="2665608"/>
            <a:chOff x="7464279" y="3791888"/>
            <a:chExt cx="2940179" cy="2665608"/>
          </a:xfrm>
        </p:grpSpPr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id="{D9CCA456-2574-27B2-2309-40FC0EB0BDA3}"/>
                </a:ext>
              </a:extLst>
            </p:cNvPr>
            <p:cNvSpPr txBox="1"/>
            <p:nvPr/>
          </p:nvSpPr>
          <p:spPr>
            <a:xfrm>
              <a:off x="7464280" y="6057386"/>
              <a:ext cx="1378064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Admitted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further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treatment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93729814-11D5-8443-04BF-931A353DAF10}"/>
                </a:ext>
              </a:extLst>
            </p:cNvPr>
            <p:cNvSpPr txBox="1"/>
            <p:nvPr/>
          </p:nvSpPr>
          <p:spPr>
            <a:xfrm>
              <a:off x="7464279" y="5801095"/>
              <a:ext cx="13780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103" name="Image 102" descr="Une image contenant charrette à bras, capture d’écran, conception&#10;&#10;Description générée automatiquement">
              <a:extLst>
                <a:ext uri="{FF2B5EF4-FFF2-40B4-BE49-F238E27FC236}">
                  <a16:creationId xmlns:a16="http://schemas.microsoft.com/office/drawing/2014/main" id="{24B9BA99-7637-9713-3380-CA65FCC582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20823" y="4946395"/>
              <a:ext cx="841610" cy="723966"/>
            </a:xfrm>
            <a:prstGeom prst="rect">
              <a:avLst/>
            </a:prstGeom>
          </p:spPr>
        </p:pic>
        <p:sp>
          <p:nvSpPr>
            <p:cNvPr id="106" name="Flèche à angle droit 105">
              <a:extLst>
                <a:ext uri="{FF2B5EF4-FFF2-40B4-BE49-F238E27FC236}">
                  <a16:creationId xmlns:a16="http://schemas.microsoft.com/office/drawing/2014/main" id="{C552CC50-67DC-DA56-CF84-D8613BC5F4FD}"/>
                </a:ext>
              </a:extLst>
            </p:cNvPr>
            <p:cNvSpPr/>
            <p:nvPr/>
          </p:nvSpPr>
          <p:spPr>
            <a:xfrm rot="10800000">
              <a:off x="7913340" y="3791888"/>
              <a:ext cx="2491118" cy="1060152"/>
            </a:xfrm>
            <a:prstGeom prst="bentUpArrow">
              <a:avLst>
                <a:gd name="adj1" fmla="val 21824"/>
                <a:gd name="adj2" fmla="val 22420"/>
                <a:gd name="adj3" fmla="val 22367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109" name="Groupe 108">
            <a:extLst>
              <a:ext uri="{FF2B5EF4-FFF2-40B4-BE49-F238E27FC236}">
                <a16:creationId xmlns:a16="http://schemas.microsoft.com/office/drawing/2014/main" id="{897B750A-B2AA-1990-AB70-EE3AD70FD89B}"/>
              </a:ext>
            </a:extLst>
          </p:cNvPr>
          <p:cNvGrpSpPr/>
          <p:nvPr/>
        </p:nvGrpSpPr>
        <p:grpSpPr>
          <a:xfrm>
            <a:off x="9969772" y="3086311"/>
            <a:ext cx="858187" cy="2955208"/>
            <a:chOff x="9969772" y="3086311"/>
            <a:chExt cx="858187" cy="2955208"/>
          </a:xfrm>
        </p:grpSpPr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6395D72D-FF6E-A39D-769D-15055A7230CB}"/>
                </a:ext>
              </a:extLst>
            </p:cNvPr>
            <p:cNvSpPr txBox="1"/>
            <p:nvPr/>
          </p:nvSpPr>
          <p:spPr>
            <a:xfrm>
              <a:off x="9969772" y="5795298"/>
              <a:ext cx="809574" cy="246221"/>
            </a:xfrm>
            <a:prstGeom prst="rect">
              <a:avLst/>
            </a:prstGeom>
            <a:solidFill>
              <a:schemeClr val="accent3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Home</a:t>
              </a:r>
            </a:p>
          </p:txBody>
        </p:sp>
        <p:sp>
          <p:nvSpPr>
            <p:cNvPr id="45" name="Flèche vers la droite 44">
              <a:extLst>
                <a:ext uri="{FF2B5EF4-FFF2-40B4-BE49-F238E27FC236}">
                  <a16:creationId xmlns:a16="http://schemas.microsoft.com/office/drawing/2014/main" id="{4F59F63E-47CF-ADFF-35C7-833491C61AB2}"/>
                </a:ext>
              </a:extLst>
            </p:cNvPr>
            <p:cNvSpPr/>
            <p:nvPr/>
          </p:nvSpPr>
          <p:spPr>
            <a:xfrm rot="5400000">
              <a:off x="9505001" y="3755286"/>
              <a:ext cx="1798920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94" name="Image 93">
              <a:extLst>
                <a:ext uri="{FF2B5EF4-FFF2-40B4-BE49-F238E27FC236}">
                  <a16:creationId xmlns:a16="http://schemas.microsoft.com/office/drawing/2014/main" id="{6769D864-2414-2F0C-F5B1-4BF44E8CEC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144074" y="5199747"/>
              <a:ext cx="460970" cy="505725"/>
            </a:xfrm>
            <a:prstGeom prst="rect">
              <a:avLst/>
            </a:prstGeom>
          </p:spPr>
        </p:pic>
        <p:pic>
          <p:nvPicPr>
            <p:cNvPr id="30" name="Image 2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584D0A35-4716-276C-E8BD-F8C1A9077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382129" y="5369984"/>
              <a:ext cx="445830" cy="319577"/>
            </a:xfrm>
            <a:prstGeom prst="rect">
              <a:avLst/>
            </a:prstGeom>
          </p:spPr>
        </p:pic>
      </p:grpSp>
      <p:grpSp>
        <p:nvGrpSpPr>
          <p:cNvPr id="110" name="Groupe 109">
            <a:extLst>
              <a:ext uri="{FF2B5EF4-FFF2-40B4-BE49-F238E27FC236}">
                <a16:creationId xmlns:a16="http://schemas.microsoft.com/office/drawing/2014/main" id="{CF02BADB-C4D2-FAA8-CF40-E290B27C026B}"/>
              </a:ext>
            </a:extLst>
          </p:cNvPr>
          <p:cNvGrpSpPr/>
          <p:nvPr/>
        </p:nvGrpSpPr>
        <p:grpSpPr>
          <a:xfrm>
            <a:off x="9523625" y="1914794"/>
            <a:ext cx="1398596" cy="1105424"/>
            <a:chOff x="9523625" y="1914794"/>
            <a:chExt cx="1398596" cy="1105424"/>
          </a:xfrm>
        </p:grpSpPr>
        <p:sp>
          <p:nvSpPr>
            <p:cNvPr id="49" name="Flèche vers la droite 48">
              <a:extLst>
                <a:ext uri="{FF2B5EF4-FFF2-40B4-BE49-F238E27FC236}">
                  <a16:creationId xmlns:a16="http://schemas.microsoft.com/office/drawing/2014/main" id="{BBD10535-7E6C-C345-1673-55B43F7363F8}"/>
                </a:ext>
              </a:extLst>
            </p:cNvPr>
            <p:cNvSpPr/>
            <p:nvPr/>
          </p:nvSpPr>
          <p:spPr>
            <a:xfrm>
              <a:off x="9523625" y="2237701"/>
              <a:ext cx="57946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1E90EF01-9A31-53CD-4838-246B6D23422E}"/>
                </a:ext>
              </a:extLst>
            </p:cNvPr>
            <p:cNvSpPr txBox="1"/>
            <p:nvPr/>
          </p:nvSpPr>
          <p:spPr>
            <a:xfrm>
              <a:off x="9950022" y="2620108"/>
              <a:ext cx="97219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Diagnosis &amp; </a:t>
              </a:r>
              <a:r>
                <a:rPr lang="es-ES" sz="1000" dirty="0" err="1">
                  <a:solidFill>
                    <a:schemeClr val="tx1"/>
                  </a:solidFill>
                </a:rPr>
                <a:t>treatment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pic>
          <p:nvPicPr>
            <p:cNvPr id="84" name="Image 83">
              <a:extLst>
                <a:ext uri="{FF2B5EF4-FFF2-40B4-BE49-F238E27FC236}">
                  <a16:creationId xmlns:a16="http://schemas.microsoft.com/office/drawing/2014/main" id="{1AE6C572-24B1-428C-85D5-A473FD0BE36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161175" y="1914794"/>
              <a:ext cx="486572" cy="675328"/>
            </a:xfrm>
            <a:prstGeom prst="rect">
              <a:avLst/>
            </a:prstGeom>
          </p:spPr>
        </p:pic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855495DF-0D1C-0D10-F706-120884033B4D}"/>
              </a:ext>
            </a:extLst>
          </p:cNvPr>
          <p:cNvGrpSpPr/>
          <p:nvPr/>
        </p:nvGrpSpPr>
        <p:grpSpPr>
          <a:xfrm>
            <a:off x="5270043" y="1815418"/>
            <a:ext cx="4354992" cy="1671000"/>
            <a:chOff x="5270043" y="1815418"/>
            <a:chExt cx="4354992" cy="1671000"/>
          </a:xfrm>
        </p:grpSpPr>
        <p:pic>
          <p:nvPicPr>
            <p:cNvPr id="96" name="Image 95" descr="Une image contenant cercle, capture d’écran, dessin humoristique, Graphique&#10;&#10;Description générée automatiquement">
              <a:extLst>
                <a:ext uri="{FF2B5EF4-FFF2-40B4-BE49-F238E27FC236}">
                  <a16:creationId xmlns:a16="http://schemas.microsoft.com/office/drawing/2014/main" id="{4145D08B-BB11-036E-B385-CACCCA5A4AB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810015" y="1815418"/>
              <a:ext cx="718258" cy="780963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7B6FBEF-0BE4-389A-76D2-A2652CE361D4}"/>
                </a:ext>
              </a:extLst>
            </p:cNvPr>
            <p:cNvSpPr txBox="1"/>
            <p:nvPr/>
          </p:nvSpPr>
          <p:spPr>
            <a:xfrm>
              <a:off x="6284947" y="3086308"/>
              <a:ext cx="170964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Review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HC </a:t>
              </a:r>
              <a:r>
                <a:rPr lang="es-ES" sz="1000" dirty="0" err="1">
                  <a:solidFill>
                    <a:schemeClr val="tx1"/>
                  </a:solidFill>
                </a:rPr>
                <a:t>professional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D7E0228A-274E-1DFA-2CB1-94BD66EE686C}"/>
                </a:ext>
              </a:extLst>
            </p:cNvPr>
            <p:cNvSpPr txBox="1"/>
            <p:nvPr/>
          </p:nvSpPr>
          <p:spPr>
            <a:xfrm>
              <a:off x="6473706" y="2805991"/>
              <a:ext cx="13780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DAEF7FC2-F110-64C8-054A-E7B78DB7BCF7}"/>
                </a:ext>
              </a:extLst>
            </p:cNvPr>
            <p:cNvSpPr txBox="1"/>
            <p:nvPr/>
          </p:nvSpPr>
          <p:spPr>
            <a:xfrm>
              <a:off x="7915389" y="1928725"/>
              <a:ext cx="1709646" cy="147732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Physical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Examination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Monitoring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of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condition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Diagnostics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bio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Imaging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>
                  <a:solidFill>
                    <a:schemeClr val="tx1"/>
                  </a:solidFill>
                </a:rPr>
                <a:t>Medicines </a:t>
              </a:r>
              <a:r>
                <a:rPr lang="es-ES" sz="1000" dirty="0" err="1">
                  <a:solidFill>
                    <a:schemeClr val="tx1"/>
                  </a:solidFill>
                </a:rPr>
                <a:t>administration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pic>
          <p:nvPicPr>
            <p:cNvPr id="34" name="Image 33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8003A0-7845-901E-8CC0-F1907D6B86F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201860" y="2443976"/>
              <a:ext cx="535501" cy="255580"/>
            </a:xfrm>
            <a:prstGeom prst="rect">
              <a:avLst/>
            </a:prstGeom>
          </p:spPr>
        </p:pic>
        <p:sp>
          <p:nvSpPr>
            <p:cNvPr id="111" name="Flèche vers la droite 110">
              <a:extLst>
                <a:ext uri="{FF2B5EF4-FFF2-40B4-BE49-F238E27FC236}">
                  <a16:creationId xmlns:a16="http://schemas.microsoft.com/office/drawing/2014/main" id="{2C531983-7ADE-4D1E-DED7-D005BEB3CF57}"/>
                </a:ext>
              </a:extLst>
            </p:cNvPr>
            <p:cNvSpPr/>
            <p:nvPr/>
          </p:nvSpPr>
          <p:spPr>
            <a:xfrm>
              <a:off x="5270043" y="2237701"/>
              <a:ext cx="136122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F8CF35C5-BAA6-5CB8-3350-7659ABE84F20}"/>
              </a:ext>
            </a:extLst>
          </p:cNvPr>
          <p:cNvGrpSpPr/>
          <p:nvPr/>
        </p:nvGrpSpPr>
        <p:grpSpPr>
          <a:xfrm>
            <a:off x="3530421" y="1478468"/>
            <a:ext cx="2653490" cy="2161838"/>
            <a:chOff x="3530421" y="1478468"/>
            <a:chExt cx="2653490" cy="2161838"/>
          </a:xfrm>
        </p:grpSpPr>
        <p:sp>
          <p:nvSpPr>
            <p:cNvPr id="28" name="Flèche vers la droite 27">
              <a:extLst>
                <a:ext uri="{FF2B5EF4-FFF2-40B4-BE49-F238E27FC236}">
                  <a16:creationId xmlns:a16="http://schemas.microsoft.com/office/drawing/2014/main" id="{21D67B43-F511-8D96-F8EB-E58529BA8667}"/>
                </a:ext>
              </a:extLst>
            </p:cNvPr>
            <p:cNvSpPr/>
            <p:nvPr/>
          </p:nvSpPr>
          <p:spPr>
            <a:xfrm>
              <a:off x="3530421" y="2237701"/>
              <a:ext cx="130571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A134444D-84AD-2482-6F7E-0B6D5BFAA0F1}"/>
                </a:ext>
              </a:extLst>
            </p:cNvPr>
            <p:cNvSpPr txBox="1"/>
            <p:nvPr/>
          </p:nvSpPr>
          <p:spPr>
            <a:xfrm>
              <a:off x="4399635" y="3086308"/>
              <a:ext cx="1709646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Triaged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priority</a:t>
              </a:r>
              <a:r>
                <a:rPr lang="es-ES" sz="1000" dirty="0">
                  <a:solidFill>
                    <a:schemeClr val="tx1"/>
                  </a:solidFill>
                </a:rPr>
                <a:t> status </a:t>
              </a:r>
              <a:r>
                <a:rPr lang="es-ES" sz="1000" dirty="0" err="1">
                  <a:solidFill>
                    <a:schemeClr val="tx1"/>
                  </a:solidFill>
                </a:rPr>
                <a:t>documented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74B035C2-FE63-F088-7CAD-D3D910D28E19}"/>
                </a:ext>
              </a:extLst>
            </p:cNvPr>
            <p:cNvSpPr txBox="1"/>
            <p:nvPr/>
          </p:nvSpPr>
          <p:spPr>
            <a:xfrm>
              <a:off x="4588394" y="2805991"/>
              <a:ext cx="13780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60" name="Image 59">
              <a:extLst>
                <a:ext uri="{FF2B5EF4-FFF2-40B4-BE49-F238E27FC236}">
                  <a16:creationId xmlns:a16="http://schemas.microsoft.com/office/drawing/2014/main" id="{FAD0FB58-A455-966F-D9B2-FD10EB39CB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96140" y="1839920"/>
              <a:ext cx="718904" cy="788701"/>
            </a:xfrm>
            <a:prstGeom prst="rect">
              <a:avLst/>
            </a:prstGeom>
          </p:spPr>
        </p:pic>
        <p:cxnSp>
          <p:nvCxnSpPr>
            <p:cNvPr id="65" name="Connecteur en angle 64">
              <a:extLst>
                <a:ext uri="{FF2B5EF4-FFF2-40B4-BE49-F238E27FC236}">
                  <a16:creationId xmlns:a16="http://schemas.microsoft.com/office/drawing/2014/main" id="{A5C12702-1090-8663-3A0E-10FE38044586}"/>
                </a:ext>
              </a:extLst>
            </p:cNvPr>
            <p:cNvCxnSpPr>
              <a:cxnSpLocks/>
              <a:stCxn id="60" idx="3"/>
              <a:endCxn id="68" idx="2"/>
            </p:cNvCxnSpPr>
            <p:nvPr/>
          </p:nvCxnSpPr>
          <p:spPr>
            <a:xfrm flipV="1">
              <a:off x="5615044" y="1587194"/>
              <a:ext cx="351415" cy="647077"/>
            </a:xfrm>
            <a:prstGeom prst="bentConnector3">
              <a:avLst>
                <a:gd name="adj1" fmla="val 50000"/>
              </a:avLst>
            </a:prstGeom>
            <a:ln w="41275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Groupe 76">
              <a:extLst>
                <a:ext uri="{FF2B5EF4-FFF2-40B4-BE49-F238E27FC236}">
                  <a16:creationId xmlns:a16="http://schemas.microsoft.com/office/drawing/2014/main" id="{8DA2A81A-231D-86F6-6048-B807BEFBEB01}"/>
                </a:ext>
              </a:extLst>
            </p:cNvPr>
            <p:cNvGrpSpPr/>
            <p:nvPr/>
          </p:nvGrpSpPr>
          <p:grpSpPr>
            <a:xfrm>
              <a:off x="5966459" y="1478468"/>
              <a:ext cx="217452" cy="755803"/>
              <a:chOff x="5374930" y="2650359"/>
              <a:chExt cx="272358" cy="946640"/>
            </a:xfrm>
          </p:grpSpPr>
          <p:sp>
            <p:nvSpPr>
              <p:cNvPr id="68" name="Ellipse 67">
                <a:extLst>
                  <a:ext uri="{FF2B5EF4-FFF2-40B4-BE49-F238E27FC236}">
                    <a16:creationId xmlns:a16="http://schemas.microsoft.com/office/drawing/2014/main" id="{4F5503CD-59BE-DC60-BDA4-F0D48568B39F}"/>
                  </a:ext>
                </a:extLst>
              </p:cNvPr>
              <p:cNvSpPr/>
              <p:nvPr/>
            </p:nvSpPr>
            <p:spPr>
              <a:xfrm>
                <a:off x="5374930" y="2650359"/>
                <a:ext cx="272358" cy="27235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0" name="Ellipse 69">
                <a:extLst>
                  <a:ext uri="{FF2B5EF4-FFF2-40B4-BE49-F238E27FC236}">
                    <a16:creationId xmlns:a16="http://schemas.microsoft.com/office/drawing/2014/main" id="{B3463C64-CA0F-99E9-0DB1-F59E6ED48FF4}"/>
                  </a:ext>
                </a:extLst>
              </p:cNvPr>
              <p:cNvSpPr/>
              <p:nvPr/>
            </p:nvSpPr>
            <p:spPr>
              <a:xfrm>
                <a:off x="5374930" y="2985789"/>
                <a:ext cx="272358" cy="272358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" name="Ellipse 75">
                <a:extLst>
                  <a:ext uri="{FF2B5EF4-FFF2-40B4-BE49-F238E27FC236}">
                    <a16:creationId xmlns:a16="http://schemas.microsoft.com/office/drawing/2014/main" id="{A9EF3B11-412B-14C3-54A9-C33E2F6E563E}"/>
                  </a:ext>
                </a:extLst>
              </p:cNvPr>
              <p:cNvSpPr/>
              <p:nvPr/>
            </p:nvSpPr>
            <p:spPr>
              <a:xfrm>
                <a:off x="5374930" y="3324641"/>
                <a:ext cx="272358" cy="27235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9D33AB9B-81BB-ECE7-CFB4-050739D5DE98}"/>
              </a:ext>
            </a:extLst>
          </p:cNvPr>
          <p:cNvGrpSpPr/>
          <p:nvPr/>
        </p:nvGrpSpPr>
        <p:grpSpPr>
          <a:xfrm>
            <a:off x="2059748" y="2209267"/>
            <a:ext cx="2159190" cy="1277151"/>
            <a:chOff x="2059748" y="2209267"/>
            <a:chExt cx="2159190" cy="1277151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2059748" y="2237701"/>
              <a:ext cx="844569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2509292" y="3086308"/>
              <a:ext cx="170964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registers</a:t>
              </a:r>
              <a:r>
                <a:rPr lang="es-ES" sz="1000" dirty="0">
                  <a:solidFill>
                    <a:schemeClr val="tx1"/>
                  </a:solidFill>
                </a:rPr>
                <a:t> at ED </a:t>
              </a:r>
            </a:p>
            <a:p>
              <a:pPr algn="ctr"/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2698051" y="2805991"/>
              <a:ext cx="13780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8AD32747-C58B-B9FF-C043-6C5294E2AD9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961189" y="2209267"/>
              <a:ext cx="925840" cy="410841"/>
            </a:xfrm>
            <a:prstGeom prst="rect">
              <a:avLst/>
            </a:prstGeom>
          </p:spPr>
        </p:pic>
      </p:grpSp>
      <p:grpSp>
        <p:nvGrpSpPr>
          <p:cNvPr id="115" name="Groupe 114">
            <a:extLst>
              <a:ext uri="{FF2B5EF4-FFF2-40B4-BE49-F238E27FC236}">
                <a16:creationId xmlns:a16="http://schemas.microsoft.com/office/drawing/2014/main" id="{BE98D8C9-6751-4C02-5FF8-E4F2A84FD94B}"/>
              </a:ext>
            </a:extLst>
          </p:cNvPr>
          <p:cNvGrpSpPr/>
          <p:nvPr/>
        </p:nvGrpSpPr>
        <p:grpSpPr>
          <a:xfrm>
            <a:off x="748070" y="1883835"/>
            <a:ext cx="1403242" cy="1899521"/>
            <a:chOff x="748070" y="1883835"/>
            <a:chExt cx="1403242" cy="1899521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748070" y="2795153"/>
              <a:ext cx="1378065" cy="988203"/>
              <a:chOff x="295893" y="2178740"/>
              <a:chExt cx="1378065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arrives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via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self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referral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337742" y="2178740"/>
                <a:ext cx="12943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GSRN/SRIN/GLN</a:t>
                </a:r>
              </a:p>
            </p:txBody>
          </p:sp>
        </p:grpSp>
        <p:pic>
          <p:nvPicPr>
            <p:cNvPr id="63" name="Image 62">
              <a:extLst>
                <a:ext uri="{FF2B5EF4-FFF2-40B4-BE49-F238E27FC236}">
                  <a16:creationId xmlns:a16="http://schemas.microsoft.com/office/drawing/2014/main" id="{48EB64C5-0257-7150-2535-DF16AC028E7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48070" y="1883835"/>
              <a:ext cx="1403242" cy="7671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8939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Patient</a:t>
            </a:r>
            <a:r>
              <a:rPr lang="es-ES" dirty="0"/>
              <a:t> </a:t>
            </a:r>
            <a:r>
              <a:rPr lang="es-ES" dirty="0" err="1"/>
              <a:t>attending</a:t>
            </a:r>
            <a:r>
              <a:rPr lang="es-ES" dirty="0"/>
              <a:t> </a:t>
            </a:r>
            <a:r>
              <a:rPr lang="es-ES" dirty="0" err="1"/>
              <a:t>Emergency</a:t>
            </a:r>
            <a:r>
              <a:rPr lang="es-ES" dirty="0"/>
              <a:t> </a:t>
            </a:r>
            <a:r>
              <a:rPr lang="es-ES" dirty="0" err="1"/>
              <a:t>Department</a:t>
            </a:r>
            <a:r>
              <a:rPr lang="es-ES" dirty="0"/>
              <a:t> </a:t>
            </a:r>
            <a:endParaRPr lang="fr-FR" dirty="0"/>
          </a:p>
        </p:txBody>
      </p:sp>
      <p:grpSp>
        <p:nvGrpSpPr>
          <p:cNvPr id="107" name="Groupe 106">
            <a:extLst>
              <a:ext uri="{FF2B5EF4-FFF2-40B4-BE49-F238E27FC236}">
                <a16:creationId xmlns:a16="http://schemas.microsoft.com/office/drawing/2014/main" id="{E92E3F44-0753-C470-32F5-37FC7E5D75E3}"/>
              </a:ext>
            </a:extLst>
          </p:cNvPr>
          <p:cNvGrpSpPr/>
          <p:nvPr/>
        </p:nvGrpSpPr>
        <p:grpSpPr>
          <a:xfrm>
            <a:off x="5342270" y="3795551"/>
            <a:ext cx="5062190" cy="2708111"/>
            <a:chOff x="5342270" y="3795551"/>
            <a:chExt cx="5062190" cy="2708111"/>
          </a:xfrm>
        </p:grpSpPr>
        <p:sp>
          <p:nvSpPr>
            <p:cNvPr id="5" name="Flèche vers la droite 4">
              <a:extLst>
                <a:ext uri="{FF2B5EF4-FFF2-40B4-BE49-F238E27FC236}">
                  <a16:creationId xmlns:a16="http://schemas.microsoft.com/office/drawing/2014/main" id="{2815ECD4-B9BC-6565-62A3-C8D35D392AC3}"/>
                </a:ext>
              </a:extLst>
            </p:cNvPr>
            <p:cNvSpPr/>
            <p:nvPr/>
          </p:nvSpPr>
          <p:spPr>
            <a:xfrm rot="10800000">
              <a:off x="5342270" y="5129963"/>
              <a:ext cx="1378065" cy="460970"/>
            </a:xfrm>
            <a:prstGeom prst="rightArrow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36747F2E-48E2-C0B4-3A52-C6ACB59579FA}"/>
                </a:ext>
              </a:extLst>
            </p:cNvPr>
            <p:cNvSpPr txBox="1"/>
            <p:nvPr/>
          </p:nvSpPr>
          <p:spPr>
            <a:xfrm>
              <a:off x="5342271" y="6103552"/>
              <a:ext cx="1378065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Transferred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further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treatment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88" name="Flèche à angle droit 87">
              <a:extLst>
                <a:ext uri="{FF2B5EF4-FFF2-40B4-BE49-F238E27FC236}">
                  <a16:creationId xmlns:a16="http://schemas.microsoft.com/office/drawing/2014/main" id="{3B4570CE-DA63-AE7E-1DB7-D8E600C08B26}"/>
                </a:ext>
              </a:extLst>
            </p:cNvPr>
            <p:cNvSpPr/>
            <p:nvPr/>
          </p:nvSpPr>
          <p:spPr>
            <a:xfrm rot="10800000">
              <a:off x="5795100" y="3795551"/>
              <a:ext cx="4609360" cy="1060152"/>
            </a:xfrm>
            <a:prstGeom prst="bentUpArrow">
              <a:avLst>
                <a:gd name="adj1" fmla="val 21824"/>
                <a:gd name="adj2" fmla="val 22420"/>
                <a:gd name="adj3" fmla="val 22367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9FDC9085-03EE-AF9A-AD39-15DF19E67B42}"/>
                </a:ext>
              </a:extLst>
            </p:cNvPr>
            <p:cNvSpPr txBox="1"/>
            <p:nvPr/>
          </p:nvSpPr>
          <p:spPr>
            <a:xfrm>
              <a:off x="5344693" y="5795698"/>
              <a:ext cx="13780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105" name="Image 104" descr="Une image contenant capture d’écran, Rectangle, conception&#10;&#10;Description générée automatiquement">
              <a:extLst>
                <a:ext uri="{FF2B5EF4-FFF2-40B4-BE49-F238E27FC236}">
                  <a16:creationId xmlns:a16="http://schemas.microsoft.com/office/drawing/2014/main" id="{4B9EB281-96F5-A9F4-C29F-07E89B2B76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57400" y="5270453"/>
              <a:ext cx="672350" cy="400110"/>
            </a:xfrm>
            <a:prstGeom prst="rect">
              <a:avLst/>
            </a:prstGeom>
          </p:spPr>
        </p:pic>
      </p:grpSp>
      <p:grpSp>
        <p:nvGrpSpPr>
          <p:cNvPr id="108" name="Groupe 107">
            <a:extLst>
              <a:ext uri="{FF2B5EF4-FFF2-40B4-BE49-F238E27FC236}">
                <a16:creationId xmlns:a16="http://schemas.microsoft.com/office/drawing/2014/main" id="{ABAC32E6-F301-49E9-51EF-94AFE89B51FB}"/>
              </a:ext>
            </a:extLst>
          </p:cNvPr>
          <p:cNvGrpSpPr/>
          <p:nvPr/>
        </p:nvGrpSpPr>
        <p:grpSpPr>
          <a:xfrm>
            <a:off x="7464279" y="3791888"/>
            <a:ext cx="2940179" cy="2665608"/>
            <a:chOff x="7464279" y="3791888"/>
            <a:chExt cx="2940179" cy="2665608"/>
          </a:xfrm>
        </p:grpSpPr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id="{D9CCA456-2574-27B2-2309-40FC0EB0BDA3}"/>
                </a:ext>
              </a:extLst>
            </p:cNvPr>
            <p:cNvSpPr txBox="1"/>
            <p:nvPr/>
          </p:nvSpPr>
          <p:spPr>
            <a:xfrm>
              <a:off x="7464280" y="6057386"/>
              <a:ext cx="1378064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Admitted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further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treatment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93729814-11D5-8443-04BF-931A353DAF10}"/>
                </a:ext>
              </a:extLst>
            </p:cNvPr>
            <p:cNvSpPr txBox="1"/>
            <p:nvPr/>
          </p:nvSpPr>
          <p:spPr>
            <a:xfrm>
              <a:off x="7464279" y="5801095"/>
              <a:ext cx="13780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103" name="Image 102" descr="Une image contenant charrette à bras, capture d’écran, conception&#10;&#10;Description générée automatiquement">
              <a:extLst>
                <a:ext uri="{FF2B5EF4-FFF2-40B4-BE49-F238E27FC236}">
                  <a16:creationId xmlns:a16="http://schemas.microsoft.com/office/drawing/2014/main" id="{24B9BA99-7637-9713-3380-CA65FCC582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720823" y="4946395"/>
              <a:ext cx="841610" cy="723966"/>
            </a:xfrm>
            <a:prstGeom prst="rect">
              <a:avLst/>
            </a:prstGeom>
          </p:spPr>
        </p:pic>
        <p:sp>
          <p:nvSpPr>
            <p:cNvPr id="106" name="Flèche à angle droit 105">
              <a:extLst>
                <a:ext uri="{FF2B5EF4-FFF2-40B4-BE49-F238E27FC236}">
                  <a16:creationId xmlns:a16="http://schemas.microsoft.com/office/drawing/2014/main" id="{C552CC50-67DC-DA56-CF84-D8613BC5F4FD}"/>
                </a:ext>
              </a:extLst>
            </p:cNvPr>
            <p:cNvSpPr/>
            <p:nvPr/>
          </p:nvSpPr>
          <p:spPr>
            <a:xfrm rot="10800000">
              <a:off x="7913340" y="3791888"/>
              <a:ext cx="2491118" cy="1060152"/>
            </a:xfrm>
            <a:prstGeom prst="bentUpArrow">
              <a:avLst>
                <a:gd name="adj1" fmla="val 21824"/>
                <a:gd name="adj2" fmla="val 22420"/>
                <a:gd name="adj3" fmla="val 22367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109" name="Groupe 108">
            <a:extLst>
              <a:ext uri="{FF2B5EF4-FFF2-40B4-BE49-F238E27FC236}">
                <a16:creationId xmlns:a16="http://schemas.microsoft.com/office/drawing/2014/main" id="{897B750A-B2AA-1990-AB70-EE3AD70FD89B}"/>
              </a:ext>
            </a:extLst>
          </p:cNvPr>
          <p:cNvGrpSpPr/>
          <p:nvPr/>
        </p:nvGrpSpPr>
        <p:grpSpPr>
          <a:xfrm>
            <a:off x="9969772" y="3086311"/>
            <a:ext cx="858187" cy="2955208"/>
            <a:chOff x="9969772" y="3086311"/>
            <a:chExt cx="858187" cy="2955208"/>
          </a:xfrm>
        </p:grpSpPr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6395D72D-FF6E-A39D-769D-15055A7230CB}"/>
                </a:ext>
              </a:extLst>
            </p:cNvPr>
            <p:cNvSpPr txBox="1"/>
            <p:nvPr/>
          </p:nvSpPr>
          <p:spPr>
            <a:xfrm>
              <a:off x="9969772" y="5795298"/>
              <a:ext cx="809574" cy="246221"/>
            </a:xfrm>
            <a:prstGeom prst="rect">
              <a:avLst/>
            </a:prstGeom>
            <a:solidFill>
              <a:schemeClr val="accent3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Home</a:t>
              </a:r>
            </a:p>
          </p:txBody>
        </p:sp>
        <p:sp>
          <p:nvSpPr>
            <p:cNvPr id="45" name="Flèche vers la droite 44">
              <a:extLst>
                <a:ext uri="{FF2B5EF4-FFF2-40B4-BE49-F238E27FC236}">
                  <a16:creationId xmlns:a16="http://schemas.microsoft.com/office/drawing/2014/main" id="{4F59F63E-47CF-ADFF-35C7-833491C61AB2}"/>
                </a:ext>
              </a:extLst>
            </p:cNvPr>
            <p:cNvSpPr/>
            <p:nvPr/>
          </p:nvSpPr>
          <p:spPr>
            <a:xfrm rot="5400000">
              <a:off x="9505001" y="3755286"/>
              <a:ext cx="1798920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94" name="Image 93">
              <a:extLst>
                <a:ext uri="{FF2B5EF4-FFF2-40B4-BE49-F238E27FC236}">
                  <a16:creationId xmlns:a16="http://schemas.microsoft.com/office/drawing/2014/main" id="{6769D864-2414-2F0C-F5B1-4BF44E8CEC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44074" y="5199747"/>
              <a:ext cx="460970" cy="505725"/>
            </a:xfrm>
            <a:prstGeom prst="rect">
              <a:avLst/>
            </a:prstGeom>
          </p:spPr>
        </p:pic>
        <p:pic>
          <p:nvPicPr>
            <p:cNvPr id="30" name="Image 2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584D0A35-4716-276C-E8BD-F8C1A9077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382129" y="5369984"/>
              <a:ext cx="445830" cy="319577"/>
            </a:xfrm>
            <a:prstGeom prst="rect">
              <a:avLst/>
            </a:prstGeom>
          </p:spPr>
        </p:pic>
      </p:grpSp>
      <p:grpSp>
        <p:nvGrpSpPr>
          <p:cNvPr id="110" name="Groupe 109">
            <a:extLst>
              <a:ext uri="{FF2B5EF4-FFF2-40B4-BE49-F238E27FC236}">
                <a16:creationId xmlns:a16="http://schemas.microsoft.com/office/drawing/2014/main" id="{CF02BADB-C4D2-FAA8-CF40-E290B27C026B}"/>
              </a:ext>
            </a:extLst>
          </p:cNvPr>
          <p:cNvGrpSpPr/>
          <p:nvPr/>
        </p:nvGrpSpPr>
        <p:grpSpPr>
          <a:xfrm>
            <a:off x="9523625" y="1914794"/>
            <a:ext cx="1398596" cy="1105424"/>
            <a:chOff x="9523625" y="1914794"/>
            <a:chExt cx="1398596" cy="1105424"/>
          </a:xfrm>
        </p:grpSpPr>
        <p:sp>
          <p:nvSpPr>
            <p:cNvPr id="49" name="Flèche vers la droite 48">
              <a:extLst>
                <a:ext uri="{FF2B5EF4-FFF2-40B4-BE49-F238E27FC236}">
                  <a16:creationId xmlns:a16="http://schemas.microsoft.com/office/drawing/2014/main" id="{BBD10535-7E6C-C345-1673-55B43F7363F8}"/>
                </a:ext>
              </a:extLst>
            </p:cNvPr>
            <p:cNvSpPr/>
            <p:nvPr/>
          </p:nvSpPr>
          <p:spPr>
            <a:xfrm>
              <a:off x="9523625" y="2237701"/>
              <a:ext cx="57946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1E90EF01-9A31-53CD-4838-246B6D23422E}"/>
                </a:ext>
              </a:extLst>
            </p:cNvPr>
            <p:cNvSpPr txBox="1"/>
            <p:nvPr/>
          </p:nvSpPr>
          <p:spPr>
            <a:xfrm>
              <a:off x="9950022" y="2620108"/>
              <a:ext cx="97219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Diagnosis &amp; </a:t>
              </a:r>
              <a:r>
                <a:rPr lang="es-ES" sz="1000" dirty="0" err="1">
                  <a:solidFill>
                    <a:schemeClr val="tx1"/>
                  </a:solidFill>
                </a:rPr>
                <a:t>treatment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pic>
          <p:nvPicPr>
            <p:cNvPr id="84" name="Image 83">
              <a:extLst>
                <a:ext uri="{FF2B5EF4-FFF2-40B4-BE49-F238E27FC236}">
                  <a16:creationId xmlns:a16="http://schemas.microsoft.com/office/drawing/2014/main" id="{1AE6C572-24B1-428C-85D5-A473FD0BE36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161175" y="1914794"/>
              <a:ext cx="486572" cy="675328"/>
            </a:xfrm>
            <a:prstGeom prst="rect">
              <a:avLst/>
            </a:prstGeom>
          </p:spPr>
        </p:pic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855495DF-0D1C-0D10-F706-120884033B4D}"/>
              </a:ext>
            </a:extLst>
          </p:cNvPr>
          <p:cNvGrpSpPr/>
          <p:nvPr/>
        </p:nvGrpSpPr>
        <p:grpSpPr>
          <a:xfrm>
            <a:off x="5270043" y="1815418"/>
            <a:ext cx="4354992" cy="1671000"/>
            <a:chOff x="5270043" y="1815418"/>
            <a:chExt cx="4354992" cy="1671000"/>
          </a:xfrm>
        </p:grpSpPr>
        <p:pic>
          <p:nvPicPr>
            <p:cNvPr id="96" name="Image 95" descr="Une image contenant cercle, capture d’écran, dessin humoristique, Graphique&#10;&#10;Description générée automatiquement">
              <a:extLst>
                <a:ext uri="{FF2B5EF4-FFF2-40B4-BE49-F238E27FC236}">
                  <a16:creationId xmlns:a16="http://schemas.microsoft.com/office/drawing/2014/main" id="{4145D08B-BB11-036E-B385-CACCCA5A4AB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810015" y="1815418"/>
              <a:ext cx="718258" cy="780963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7B6FBEF-0BE4-389A-76D2-A2652CE361D4}"/>
                </a:ext>
              </a:extLst>
            </p:cNvPr>
            <p:cNvSpPr txBox="1"/>
            <p:nvPr/>
          </p:nvSpPr>
          <p:spPr>
            <a:xfrm>
              <a:off x="6284947" y="3086308"/>
              <a:ext cx="170964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Review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HC </a:t>
              </a:r>
              <a:r>
                <a:rPr lang="es-ES" sz="1000" dirty="0" err="1">
                  <a:solidFill>
                    <a:schemeClr val="tx1"/>
                  </a:solidFill>
                </a:rPr>
                <a:t>professional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D7E0228A-274E-1DFA-2CB1-94BD66EE686C}"/>
                </a:ext>
              </a:extLst>
            </p:cNvPr>
            <p:cNvSpPr txBox="1"/>
            <p:nvPr/>
          </p:nvSpPr>
          <p:spPr>
            <a:xfrm>
              <a:off x="6473706" y="2805991"/>
              <a:ext cx="13780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DAEF7FC2-F110-64C8-054A-E7B78DB7BCF7}"/>
                </a:ext>
              </a:extLst>
            </p:cNvPr>
            <p:cNvSpPr txBox="1"/>
            <p:nvPr/>
          </p:nvSpPr>
          <p:spPr>
            <a:xfrm>
              <a:off x="7915389" y="1928725"/>
              <a:ext cx="1709646" cy="147732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Physical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Examination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Monitoring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of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condition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Diagnostics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bio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Imaging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>
                  <a:solidFill>
                    <a:schemeClr val="tx1"/>
                  </a:solidFill>
                </a:rPr>
                <a:t>Medicines </a:t>
              </a:r>
              <a:r>
                <a:rPr lang="es-ES" sz="1000" dirty="0" err="1">
                  <a:solidFill>
                    <a:schemeClr val="tx1"/>
                  </a:solidFill>
                </a:rPr>
                <a:t>administration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pic>
          <p:nvPicPr>
            <p:cNvPr id="34" name="Image 33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8003A0-7845-901E-8CC0-F1907D6B86F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201860" y="2443976"/>
              <a:ext cx="535501" cy="255580"/>
            </a:xfrm>
            <a:prstGeom prst="rect">
              <a:avLst/>
            </a:prstGeom>
          </p:spPr>
        </p:pic>
        <p:sp>
          <p:nvSpPr>
            <p:cNvPr id="111" name="Flèche vers la droite 110">
              <a:extLst>
                <a:ext uri="{FF2B5EF4-FFF2-40B4-BE49-F238E27FC236}">
                  <a16:creationId xmlns:a16="http://schemas.microsoft.com/office/drawing/2014/main" id="{2C531983-7ADE-4D1E-DED7-D005BEB3CF57}"/>
                </a:ext>
              </a:extLst>
            </p:cNvPr>
            <p:cNvSpPr/>
            <p:nvPr/>
          </p:nvSpPr>
          <p:spPr>
            <a:xfrm>
              <a:off x="5270043" y="2237701"/>
              <a:ext cx="136122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F8CF35C5-BAA6-5CB8-3350-7659ABE84F20}"/>
              </a:ext>
            </a:extLst>
          </p:cNvPr>
          <p:cNvGrpSpPr/>
          <p:nvPr/>
        </p:nvGrpSpPr>
        <p:grpSpPr>
          <a:xfrm>
            <a:off x="3530421" y="1478468"/>
            <a:ext cx="2653490" cy="2161838"/>
            <a:chOff x="3530421" y="1478468"/>
            <a:chExt cx="2653490" cy="2161838"/>
          </a:xfrm>
        </p:grpSpPr>
        <p:sp>
          <p:nvSpPr>
            <p:cNvPr id="28" name="Flèche vers la droite 27">
              <a:extLst>
                <a:ext uri="{FF2B5EF4-FFF2-40B4-BE49-F238E27FC236}">
                  <a16:creationId xmlns:a16="http://schemas.microsoft.com/office/drawing/2014/main" id="{21D67B43-F511-8D96-F8EB-E58529BA8667}"/>
                </a:ext>
              </a:extLst>
            </p:cNvPr>
            <p:cNvSpPr/>
            <p:nvPr/>
          </p:nvSpPr>
          <p:spPr>
            <a:xfrm>
              <a:off x="3530421" y="2237701"/>
              <a:ext cx="130571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A134444D-84AD-2482-6F7E-0B6D5BFAA0F1}"/>
                </a:ext>
              </a:extLst>
            </p:cNvPr>
            <p:cNvSpPr txBox="1"/>
            <p:nvPr/>
          </p:nvSpPr>
          <p:spPr>
            <a:xfrm>
              <a:off x="4399635" y="3086308"/>
              <a:ext cx="1709646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Triaged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priority</a:t>
              </a:r>
              <a:r>
                <a:rPr lang="es-ES" sz="1000" dirty="0">
                  <a:solidFill>
                    <a:schemeClr val="tx1"/>
                  </a:solidFill>
                </a:rPr>
                <a:t> status </a:t>
              </a:r>
              <a:r>
                <a:rPr lang="es-ES" sz="1000" dirty="0" err="1">
                  <a:solidFill>
                    <a:schemeClr val="tx1"/>
                  </a:solidFill>
                </a:rPr>
                <a:t>documented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74B035C2-FE63-F088-7CAD-D3D910D28E19}"/>
                </a:ext>
              </a:extLst>
            </p:cNvPr>
            <p:cNvSpPr txBox="1"/>
            <p:nvPr/>
          </p:nvSpPr>
          <p:spPr>
            <a:xfrm>
              <a:off x="4588394" y="2805991"/>
              <a:ext cx="13780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60" name="Image 59">
              <a:extLst>
                <a:ext uri="{FF2B5EF4-FFF2-40B4-BE49-F238E27FC236}">
                  <a16:creationId xmlns:a16="http://schemas.microsoft.com/office/drawing/2014/main" id="{FAD0FB58-A455-966F-D9B2-FD10EB39CB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896140" y="1839920"/>
              <a:ext cx="718904" cy="788701"/>
            </a:xfrm>
            <a:prstGeom prst="rect">
              <a:avLst/>
            </a:prstGeom>
          </p:spPr>
        </p:pic>
        <p:cxnSp>
          <p:nvCxnSpPr>
            <p:cNvPr id="65" name="Connecteur en angle 64">
              <a:extLst>
                <a:ext uri="{FF2B5EF4-FFF2-40B4-BE49-F238E27FC236}">
                  <a16:creationId xmlns:a16="http://schemas.microsoft.com/office/drawing/2014/main" id="{A5C12702-1090-8663-3A0E-10FE38044586}"/>
                </a:ext>
              </a:extLst>
            </p:cNvPr>
            <p:cNvCxnSpPr>
              <a:cxnSpLocks/>
              <a:stCxn id="60" idx="3"/>
              <a:endCxn id="68" idx="2"/>
            </p:cNvCxnSpPr>
            <p:nvPr/>
          </p:nvCxnSpPr>
          <p:spPr>
            <a:xfrm flipV="1">
              <a:off x="5615044" y="1587194"/>
              <a:ext cx="351415" cy="647077"/>
            </a:xfrm>
            <a:prstGeom prst="bentConnector3">
              <a:avLst>
                <a:gd name="adj1" fmla="val 50000"/>
              </a:avLst>
            </a:prstGeom>
            <a:ln w="41275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Groupe 76">
              <a:extLst>
                <a:ext uri="{FF2B5EF4-FFF2-40B4-BE49-F238E27FC236}">
                  <a16:creationId xmlns:a16="http://schemas.microsoft.com/office/drawing/2014/main" id="{8DA2A81A-231D-86F6-6048-B807BEFBEB01}"/>
                </a:ext>
              </a:extLst>
            </p:cNvPr>
            <p:cNvGrpSpPr/>
            <p:nvPr/>
          </p:nvGrpSpPr>
          <p:grpSpPr>
            <a:xfrm>
              <a:off x="5966459" y="1478468"/>
              <a:ext cx="217452" cy="755803"/>
              <a:chOff x="5374930" y="2650359"/>
              <a:chExt cx="272358" cy="946640"/>
            </a:xfrm>
          </p:grpSpPr>
          <p:sp>
            <p:nvSpPr>
              <p:cNvPr id="68" name="Ellipse 67">
                <a:extLst>
                  <a:ext uri="{FF2B5EF4-FFF2-40B4-BE49-F238E27FC236}">
                    <a16:creationId xmlns:a16="http://schemas.microsoft.com/office/drawing/2014/main" id="{4F5503CD-59BE-DC60-BDA4-F0D48568B39F}"/>
                  </a:ext>
                </a:extLst>
              </p:cNvPr>
              <p:cNvSpPr/>
              <p:nvPr/>
            </p:nvSpPr>
            <p:spPr>
              <a:xfrm>
                <a:off x="5374930" y="2650359"/>
                <a:ext cx="272358" cy="27235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0" name="Ellipse 69">
                <a:extLst>
                  <a:ext uri="{FF2B5EF4-FFF2-40B4-BE49-F238E27FC236}">
                    <a16:creationId xmlns:a16="http://schemas.microsoft.com/office/drawing/2014/main" id="{B3463C64-CA0F-99E9-0DB1-F59E6ED48FF4}"/>
                  </a:ext>
                </a:extLst>
              </p:cNvPr>
              <p:cNvSpPr/>
              <p:nvPr/>
            </p:nvSpPr>
            <p:spPr>
              <a:xfrm>
                <a:off x="5374930" y="2985789"/>
                <a:ext cx="272358" cy="272358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" name="Ellipse 75">
                <a:extLst>
                  <a:ext uri="{FF2B5EF4-FFF2-40B4-BE49-F238E27FC236}">
                    <a16:creationId xmlns:a16="http://schemas.microsoft.com/office/drawing/2014/main" id="{A9EF3B11-412B-14C3-54A9-C33E2F6E563E}"/>
                  </a:ext>
                </a:extLst>
              </p:cNvPr>
              <p:cNvSpPr/>
              <p:nvPr/>
            </p:nvSpPr>
            <p:spPr>
              <a:xfrm>
                <a:off x="5374930" y="3324641"/>
                <a:ext cx="272358" cy="27235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9D33AB9B-81BB-ECE7-CFB4-050739D5DE98}"/>
              </a:ext>
            </a:extLst>
          </p:cNvPr>
          <p:cNvGrpSpPr/>
          <p:nvPr/>
        </p:nvGrpSpPr>
        <p:grpSpPr>
          <a:xfrm>
            <a:off x="2059748" y="2209267"/>
            <a:ext cx="2159190" cy="1277151"/>
            <a:chOff x="2059748" y="2209267"/>
            <a:chExt cx="2159190" cy="1277151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2059748" y="2237701"/>
              <a:ext cx="844569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2509292" y="3086308"/>
              <a:ext cx="170964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registers</a:t>
              </a:r>
              <a:r>
                <a:rPr lang="es-ES" sz="1000" dirty="0">
                  <a:solidFill>
                    <a:schemeClr val="tx1"/>
                  </a:solidFill>
                </a:rPr>
                <a:t> at ED </a:t>
              </a:r>
            </a:p>
            <a:p>
              <a:pPr algn="ctr"/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2698051" y="2805991"/>
              <a:ext cx="13780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8AD32747-C58B-B9FF-C043-6C5294E2AD9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961189" y="2209267"/>
              <a:ext cx="925840" cy="410841"/>
            </a:xfrm>
            <a:prstGeom prst="rect">
              <a:avLst/>
            </a:prstGeom>
          </p:spPr>
        </p:pic>
      </p:grpSp>
      <p:grpSp>
        <p:nvGrpSpPr>
          <p:cNvPr id="115" name="Groupe 114">
            <a:extLst>
              <a:ext uri="{FF2B5EF4-FFF2-40B4-BE49-F238E27FC236}">
                <a16:creationId xmlns:a16="http://schemas.microsoft.com/office/drawing/2014/main" id="{BE98D8C9-6751-4C02-5FF8-E4F2A84FD94B}"/>
              </a:ext>
            </a:extLst>
          </p:cNvPr>
          <p:cNvGrpSpPr/>
          <p:nvPr/>
        </p:nvGrpSpPr>
        <p:grpSpPr>
          <a:xfrm>
            <a:off x="748070" y="1883835"/>
            <a:ext cx="1403242" cy="1899521"/>
            <a:chOff x="748070" y="1883835"/>
            <a:chExt cx="1403242" cy="1899521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748070" y="2795153"/>
              <a:ext cx="1378065" cy="988203"/>
              <a:chOff x="295893" y="2178740"/>
              <a:chExt cx="1378065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arrives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via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self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referral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337742" y="2178740"/>
                <a:ext cx="12943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GSRN/SRIN/GLN</a:t>
                </a:r>
              </a:p>
            </p:txBody>
          </p:sp>
        </p:grpSp>
        <p:pic>
          <p:nvPicPr>
            <p:cNvPr id="63" name="Image 62">
              <a:extLst>
                <a:ext uri="{FF2B5EF4-FFF2-40B4-BE49-F238E27FC236}">
                  <a16:creationId xmlns:a16="http://schemas.microsoft.com/office/drawing/2014/main" id="{48EB64C5-0257-7150-2535-DF16AC028E7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748070" y="1883835"/>
              <a:ext cx="1403242" cy="7671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58657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GS1</Template>
  <TotalTime>601</TotalTime>
  <Words>556</Words>
  <Application>Microsoft Macintosh PowerPoint</Application>
  <PresentationFormat>Grand écran</PresentationFormat>
  <Paragraphs>116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Arial</vt:lpstr>
      <vt:lpstr>Verdana</vt:lpstr>
      <vt:lpstr>Thème Office 2013 – 2022</vt:lpstr>
      <vt:lpstr>Definition of business process</vt:lpstr>
      <vt:lpstr>Patient attending Emergency Department </vt:lpstr>
      <vt:lpstr>Patient attending Emergency Department </vt:lpstr>
      <vt:lpstr>Patient attending Emergency Department </vt:lpstr>
      <vt:lpstr>Patient attending Emergency Department </vt:lpstr>
      <vt:lpstr>Patient attending Emergency Department </vt:lpstr>
      <vt:lpstr>Patient attending Emergency Department </vt:lpstr>
      <vt:lpstr>Patient attending Emergency Department </vt:lpstr>
      <vt:lpstr>Patient attending Emergency Department 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57</cp:revision>
  <dcterms:created xsi:type="dcterms:W3CDTF">2023-01-10T11:12:26Z</dcterms:created>
  <dcterms:modified xsi:type="dcterms:W3CDTF">2024-11-08T08:11:20Z</dcterms:modified>
</cp:coreProperties>
</file>