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5" r:id="rId3"/>
    <p:sldId id="274" r:id="rId4"/>
    <p:sldId id="273" r:id="rId5"/>
    <p:sldId id="272" r:id="rId6"/>
    <p:sldId id="271" r:id="rId7"/>
    <p:sldId id="270" r:id="rId8"/>
    <p:sldId id="269" r:id="rId9"/>
    <p:sldId id="268" r:id="rId10"/>
    <p:sldId id="267" r:id="rId11"/>
    <p:sldId id="266" r:id="rId12"/>
    <p:sldId id="265" r:id="rId13"/>
    <p:sldId id="264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6"/>
    <p:restoredTop sz="96327"/>
  </p:normalViewPr>
  <p:slideViewPr>
    <p:cSldViewPr snapToGrid="0">
      <p:cViewPr varScale="1">
        <p:scale>
          <a:sx n="124" d="100"/>
          <a:sy n="124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12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000" dirty="0">
                <a:latin typeface="Verdana" panose="020B0604030504040204" pitchFamily="34" charset="0"/>
              </a:rPr>
              <a:t>The imaging process enables healthcare professionals to have views of the patient to aid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– </a:t>
            </a:r>
            <a:r>
              <a:rPr lang="en-US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The process of a patient undergoing imaging</a:t>
            </a:r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 Xray/MRI/CT/US)</a:t>
            </a:r>
            <a:endParaRPr lang="fr-FR" dirty="0"/>
          </a:p>
        </p:txBody>
      </p: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7EDC8C31-6F1C-3990-CF2E-57EDC1FC43C1}"/>
              </a:ext>
            </a:extLst>
          </p:cNvPr>
          <p:cNvGrpSpPr/>
          <p:nvPr/>
        </p:nvGrpSpPr>
        <p:grpSpPr>
          <a:xfrm>
            <a:off x="336321" y="486387"/>
            <a:ext cx="10130958" cy="6367944"/>
            <a:chOff x="336321" y="486387"/>
            <a:chExt cx="10130958" cy="6367944"/>
          </a:xfrm>
        </p:grpSpPr>
        <p:sp>
          <p:nvSpPr>
            <p:cNvPr id="112" name="Flèche vers la droite 111">
              <a:extLst>
                <a:ext uri="{FF2B5EF4-FFF2-40B4-BE49-F238E27FC236}">
                  <a16:creationId xmlns:a16="http://schemas.microsoft.com/office/drawing/2014/main" id="{81D97EAE-3C8C-B9A5-1E9E-E0DD0E64B28C}"/>
                </a:ext>
              </a:extLst>
            </p:cNvPr>
            <p:cNvSpPr/>
            <p:nvPr/>
          </p:nvSpPr>
          <p:spPr>
            <a:xfrm>
              <a:off x="4559109" y="3221556"/>
              <a:ext cx="1774538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7BE6B2F-863D-EAE0-A6AA-BAD0B50CCA8E}"/>
                </a:ext>
              </a:extLst>
            </p:cNvPr>
            <p:cNvSpPr/>
            <p:nvPr/>
          </p:nvSpPr>
          <p:spPr>
            <a:xfrm>
              <a:off x="6358885" y="505844"/>
              <a:ext cx="2388897" cy="6046367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3678643E-9B34-94CB-AFD5-EBFD50B9B9BD}"/>
                </a:ext>
              </a:extLst>
            </p:cNvPr>
            <p:cNvSpPr txBox="1"/>
            <p:nvPr/>
          </p:nvSpPr>
          <p:spPr>
            <a:xfrm>
              <a:off x="6358885" y="6307554"/>
              <a:ext cx="2388899" cy="24622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Imaging</a:t>
              </a:r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BA2B10C5-98B5-CBBA-C03D-808DA33BE9C2}"/>
                </a:ext>
              </a:extLst>
            </p:cNvPr>
            <p:cNvSpPr txBox="1"/>
            <p:nvPr/>
          </p:nvSpPr>
          <p:spPr>
            <a:xfrm>
              <a:off x="8808861" y="486387"/>
              <a:ext cx="165841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*IHE radiology significant part of the sharing of imaging 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33D8B497-3ADA-E07B-DC29-2F05EEFBBAEA}"/>
                </a:ext>
              </a:extLst>
            </p:cNvPr>
            <p:cNvSpPr txBox="1"/>
            <p:nvPr/>
          </p:nvSpPr>
          <p:spPr>
            <a:xfrm>
              <a:off x="336321" y="5992557"/>
              <a:ext cx="5530603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*IHE Radiology was formed in 1998 to address issues of interoperability and information sharing that impact the quality of care in medical imaging. It has developed and documented standards-based solutions to these problems and organized testing and education to foster their adoption.</a:t>
              </a:r>
            </a:p>
            <a:p>
              <a:endParaRPr lang="en-US" sz="1000" dirty="0"/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8816D422-CED4-97F0-0444-B4A84B0314C7}"/>
              </a:ext>
            </a:extLst>
          </p:cNvPr>
          <p:cNvGrpSpPr/>
          <p:nvPr/>
        </p:nvGrpSpPr>
        <p:grpSpPr>
          <a:xfrm>
            <a:off x="2786921" y="2983500"/>
            <a:ext cx="2935542" cy="2020923"/>
            <a:chOff x="2786921" y="2983500"/>
            <a:chExt cx="2935542" cy="202092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01413B4-A9A0-C44C-0E35-DCF82B7506D4}"/>
                </a:ext>
              </a:extLst>
            </p:cNvPr>
            <p:cNvSpPr txBox="1"/>
            <p:nvPr/>
          </p:nvSpPr>
          <p:spPr>
            <a:xfrm>
              <a:off x="3690847" y="4296537"/>
              <a:ext cx="203161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takes place when patient arrives in department  </a:t>
              </a:r>
            </a:p>
          </p:txBody>
        </p:sp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id="{05931C8C-1B5C-696E-19EA-7D4C8FB62751}"/>
                </a:ext>
              </a:extLst>
            </p:cNvPr>
            <p:cNvGrpSpPr/>
            <p:nvPr/>
          </p:nvGrpSpPr>
          <p:grpSpPr>
            <a:xfrm>
              <a:off x="2786921" y="2983500"/>
              <a:ext cx="2575612" cy="1227130"/>
              <a:chOff x="2786921" y="2983500"/>
              <a:chExt cx="2575612" cy="1227130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DBD1A620-350D-5557-9E1F-2F9E62B8C049}"/>
                  </a:ext>
                </a:extLst>
              </p:cNvPr>
              <p:cNvSpPr txBox="1"/>
              <p:nvPr/>
            </p:nvSpPr>
            <p:spPr>
              <a:xfrm>
                <a:off x="4092634" y="3964409"/>
                <a:ext cx="126989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GSRN/SRIN/GLN</a:t>
                </a:r>
              </a:p>
            </p:txBody>
          </p:sp>
          <p:pic>
            <p:nvPicPr>
              <p:cNvPr id="34" name="Image 33" descr="Une image contenant capture d’écran, Graphique, conception&#10;&#10;Description générée automatiquement">
                <a:extLst>
                  <a:ext uri="{FF2B5EF4-FFF2-40B4-BE49-F238E27FC236}">
                    <a16:creationId xmlns:a16="http://schemas.microsoft.com/office/drawing/2014/main" id="{A36EB254-B1F2-9CEE-3675-774EDA28A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9800000">
                <a:off x="4253675" y="2983500"/>
                <a:ext cx="1046216" cy="464258"/>
              </a:xfrm>
              <a:prstGeom prst="rect">
                <a:avLst/>
              </a:prstGeom>
            </p:spPr>
          </p:pic>
          <p:pic>
            <p:nvPicPr>
              <p:cNvPr id="37" name="Image 3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1862DA9F-EE70-8D85-28BD-8034BFB31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1522" y="3261025"/>
                <a:ext cx="594351" cy="426039"/>
              </a:xfrm>
              <a:prstGeom prst="rect">
                <a:avLst/>
              </a:prstGeom>
            </p:spPr>
          </p:pic>
          <p:sp>
            <p:nvSpPr>
              <p:cNvPr id="42" name="Flèche vers la droite 41">
                <a:extLst>
                  <a:ext uri="{FF2B5EF4-FFF2-40B4-BE49-F238E27FC236}">
                    <a16:creationId xmlns:a16="http://schemas.microsoft.com/office/drawing/2014/main" id="{A21CB445-AD40-6B5D-64A4-34845FEC521A}"/>
                  </a:ext>
                </a:extLst>
              </p:cNvPr>
              <p:cNvSpPr/>
              <p:nvPr/>
            </p:nvSpPr>
            <p:spPr>
              <a:xfrm>
                <a:off x="2786921" y="3226094"/>
                <a:ext cx="130571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B4B90140-717D-3DD8-71AB-DB7A1DAFF987}"/>
              </a:ext>
            </a:extLst>
          </p:cNvPr>
          <p:cNvGrpSpPr/>
          <p:nvPr/>
        </p:nvGrpSpPr>
        <p:grpSpPr>
          <a:xfrm>
            <a:off x="4870538" y="1060233"/>
            <a:ext cx="1745090" cy="1486349"/>
            <a:chOff x="3801501" y="870549"/>
            <a:chExt cx="1745090" cy="1486349"/>
          </a:xfrm>
        </p:grpSpPr>
        <p:sp>
          <p:nvSpPr>
            <p:cNvPr id="86" name="Flèche vers la droite 85">
              <a:extLst>
                <a:ext uri="{FF2B5EF4-FFF2-40B4-BE49-F238E27FC236}">
                  <a16:creationId xmlns:a16="http://schemas.microsoft.com/office/drawing/2014/main" id="{515D82B2-12A4-5C4F-6AA9-A36B26688999}"/>
                </a:ext>
              </a:extLst>
            </p:cNvPr>
            <p:cNvSpPr/>
            <p:nvPr/>
          </p:nvSpPr>
          <p:spPr>
            <a:xfrm rot="19800000">
              <a:off x="4597335" y="904260"/>
              <a:ext cx="94925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id="{42C4D141-766B-033D-1AE7-8F92ADD30B36}"/>
                </a:ext>
              </a:extLst>
            </p:cNvPr>
            <p:cNvSpPr txBox="1"/>
            <p:nvPr/>
          </p:nvSpPr>
          <p:spPr>
            <a:xfrm>
              <a:off x="3801501" y="1649012"/>
              <a:ext cx="1448014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MRI checklist Implantable  (GTIN) MRI Safe/</a:t>
              </a:r>
            </a:p>
            <a:p>
              <a:pPr algn="ctr"/>
              <a:r>
                <a:rPr lang="en-US" sz="1000" dirty="0"/>
                <a:t> Not Safe </a:t>
              </a:r>
            </a:p>
          </p:txBody>
        </p:sp>
        <p:pic>
          <p:nvPicPr>
            <p:cNvPr id="111" name="Image 110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CFA07627-BD46-F6C4-004E-25C6E389DB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17278" y="870549"/>
              <a:ext cx="470674" cy="716243"/>
            </a:xfrm>
            <a:prstGeom prst="rect">
              <a:avLst/>
            </a:prstGeom>
          </p:spPr>
        </p:pic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6" y="3835938"/>
            <a:ext cx="1587216" cy="1887686"/>
            <a:chOff x="322426" y="3835938"/>
            <a:chExt cx="1587216" cy="1887686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1887686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36321" y="5323514"/>
              <a:ext cx="1573321" cy="400110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ED emergency patient  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BE6E2C93-3D7E-B265-4463-C50BC96CEAAE}"/>
              </a:ext>
            </a:extLst>
          </p:cNvPr>
          <p:cNvGrpSpPr/>
          <p:nvPr/>
        </p:nvGrpSpPr>
        <p:grpSpPr>
          <a:xfrm>
            <a:off x="6859925" y="3283854"/>
            <a:ext cx="1353728" cy="1288603"/>
            <a:chOff x="6859925" y="3283854"/>
            <a:chExt cx="1353728" cy="1288603"/>
          </a:xfrm>
        </p:grpSpPr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84E1A90B-DA81-4B51-4457-8F0587A18D17}"/>
                </a:ext>
              </a:extLst>
            </p:cNvPr>
            <p:cNvSpPr txBox="1"/>
            <p:nvPr/>
          </p:nvSpPr>
          <p:spPr>
            <a:xfrm>
              <a:off x="7402212" y="4076887"/>
              <a:ext cx="352982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CT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D48C625C-5F4A-7367-AF33-24473BDC55A5}"/>
                </a:ext>
              </a:extLst>
            </p:cNvPr>
            <p:cNvSpPr txBox="1"/>
            <p:nvPr/>
          </p:nvSpPr>
          <p:spPr>
            <a:xfrm>
              <a:off x="6943754" y="4326236"/>
              <a:ext cx="126989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r>
                <a:rPr lang="en-US" sz="1000" dirty="0"/>
                <a:t>GSRN/SRIN/GLN</a:t>
              </a:r>
            </a:p>
          </p:txBody>
        </p:sp>
        <p:pic>
          <p:nvPicPr>
            <p:cNvPr id="100" name="Image 99" descr="Une image contenant croquis, conception, illustration&#10;&#10;Description générée automatiquement">
              <a:extLst>
                <a:ext uri="{FF2B5EF4-FFF2-40B4-BE49-F238E27FC236}">
                  <a16:creationId xmlns:a16="http://schemas.microsoft.com/office/drawing/2014/main" id="{5B927F76-5CA9-8F23-2E37-CE896CE6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859925" y="3283854"/>
              <a:ext cx="1169286" cy="755871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4125080F-D8AD-D3F2-4E3F-1D60BAB1BF0B}"/>
              </a:ext>
            </a:extLst>
          </p:cNvPr>
          <p:cNvGrpSpPr/>
          <p:nvPr/>
        </p:nvGrpSpPr>
        <p:grpSpPr>
          <a:xfrm>
            <a:off x="6607776" y="625114"/>
            <a:ext cx="1605877" cy="1172992"/>
            <a:chOff x="6607776" y="625114"/>
            <a:chExt cx="1605877" cy="1172992"/>
          </a:xfrm>
        </p:grpSpPr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CCCC53F1-9EAA-9339-A988-150F06AC0C09}"/>
                </a:ext>
              </a:extLst>
            </p:cNvPr>
            <p:cNvSpPr txBox="1"/>
            <p:nvPr/>
          </p:nvSpPr>
          <p:spPr>
            <a:xfrm>
              <a:off x="7360534" y="1302536"/>
              <a:ext cx="436338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MRI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D83A026A-2AC8-A58E-1D01-2CA1E0C425B6}"/>
                </a:ext>
              </a:extLst>
            </p:cNvPr>
            <p:cNvSpPr txBox="1"/>
            <p:nvPr/>
          </p:nvSpPr>
          <p:spPr>
            <a:xfrm>
              <a:off x="6943754" y="1551885"/>
              <a:ext cx="126989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r>
                <a:rPr lang="en-US" sz="1000" dirty="0"/>
                <a:t>GSRN/SRIN/GLN</a:t>
              </a:r>
            </a:p>
          </p:txBody>
        </p:sp>
        <p:pic>
          <p:nvPicPr>
            <p:cNvPr id="102" name="Image 101" descr="Une image contenant croquis, dessin humoristique, clipart, conception&#10;&#10;Description générée automatiquement">
              <a:extLst>
                <a:ext uri="{FF2B5EF4-FFF2-40B4-BE49-F238E27FC236}">
                  <a16:creationId xmlns:a16="http://schemas.microsoft.com/office/drawing/2014/main" id="{14D9D39D-278A-CCA6-3C7A-D7E146E53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607776" y="625114"/>
              <a:ext cx="1588871" cy="697252"/>
            </a:xfrm>
            <a:prstGeom prst="rect">
              <a:avLst/>
            </a:prstGeom>
          </p:spPr>
        </p:pic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A1850112-3301-CA19-31B1-46F445BDB345}"/>
              </a:ext>
            </a:extLst>
          </p:cNvPr>
          <p:cNvGrpSpPr/>
          <p:nvPr/>
        </p:nvGrpSpPr>
        <p:grpSpPr>
          <a:xfrm>
            <a:off x="6943754" y="1921205"/>
            <a:ext cx="1269899" cy="1247170"/>
            <a:chOff x="6943754" y="1921205"/>
            <a:chExt cx="1269899" cy="1247170"/>
          </a:xfrm>
        </p:grpSpPr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70FBB452-48CC-4557-5A88-5DC2898EBC63}"/>
                </a:ext>
              </a:extLst>
            </p:cNvPr>
            <p:cNvSpPr txBox="1"/>
            <p:nvPr/>
          </p:nvSpPr>
          <p:spPr>
            <a:xfrm>
              <a:off x="7314047" y="2672805"/>
              <a:ext cx="529312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XRAY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268A6DDB-D394-C96C-074C-480AE34A7FAE}"/>
                </a:ext>
              </a:extLst>
            </p:cNvPr>
            <p:cNvSpPr txBox="1"/>
            <p:nvPr/>
          </p:nvSpPr>
          <p:spPr>
            <a:xfrm>
              <a:off x="6943754" y="2922154"/>
              <a:ext cx="126989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r>
                <a:rPr lang="en-US" sz="1000" dirty="0"/>
                <a:t>GSRN/SRIN/GLN</a:t>
              </a:r>
            </a:p>
          </p:txBody>
        </p:sp>
        <p:pic>
          <p:nvPicPr>
            <p:cNvPr id="106" name="Image 105" descr="Une image contenant capture d’écran, lampe, conception&#10;&#10;Description générée automatiquement">
              <a:extLst>
                <a:ext uri="{FF2B5EF4-FFF2-40B4-BE49-F238E27FC236}">
                  <a16:creationId xmlns:a16="http://schemas.microsoft.com/office/drawing/2014/main" id="{08F2943D-F45F-D3FD-E33D-DF227FA736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137441" y="1921205"/>
              <a:ext cx="808319" cy="7126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5528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 Xray/MRI/CT/US)</a:t>
            </a:r>
            <a:endParaRPr lang="fr-FR" dirty="0"/>
          </a:p>
        </p:txBody>
      </p: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7EDC8C31-6F1C-3990-CF2E-57EDC1FC43C1}"/>
              </a:ext>
            </a:extLst>
          </p:cNvPr>
          <p:cNvGrpSpPr/>
          <p:nvPr/>
        </p:nvGrpSpPr>
        <p:grpSpPr>
          <a:xfrm>
            <a:off x="336321" y="486387"/>
            <a:ext cx="10130958" cy="6367944"/>
            <a:chOff x="336321" y="486387"/>
            <a:chExt cx="10130958" cy="6367944"/>
          </a:xfrm>
        </p:grpSpPr>
        <p:sp>
          <p:nvSpPr>
            <p:cNvPr id="112" name="Flèche vers la droite 111">
              <a:extLst>
                <a:ext uri="{FF2B5EF4-FFF2-40B4-BE49-F238E27FC236}">
                  <a16:creationId xmlns:a16="http://schemas.microsoft.com/office/drawing/2014/main" id="{81D97EAE-3C8C-B9A5-1E9E-E0DD0E64B28C}"/>
                </a:ext>
              </a:extLst>
            </p:cNvPr>
            <p:cNvSpPr/>
            <p:nvPr/>
          </p:nvSpPr>
          <p:spPr>
            <a:xfrm>
              <a:off x="4559109" y="3221556"/>
              <a:ext cx="1774538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7BE6B2F-863D-EAE0-A6AA-BAD0B50CCA8E}"/>
                </a:ext>
              </a:extLst>
            </p:cNvPr>
            <p:cNvSpPr/>
            <p:nvPr/>
          </p:nvSpPr>
          <p:spPr>
            <a:xfrm>
              <a:off x="6358885" y="505844"/>
              <a:ext cx="2388897" cy="6046367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3678643E-9B34-94CB-AFD5-EBFD50B9B9BD}"/>
                </a:ext>
              </a:extLst>
            </p:cNvPr>
            <p:cNvSpPr txBox="1"/>
            <p:nvPr/>
          </p:nvSpPr>
          <p:spPr>
            <a:xfrm>
              <a:off x="6358885" y="6307554"/>
              <a:ext cx="2388899" cy="24622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Imaging</a:t>
              </a:r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BA2B10C5-98B5-CBBA-C03D-808DA33BE9C2}"/>
                </a:ext>
              </a:extLst>
            </p:cNvPr>
            <p:cNvSpPr txBox="1"/>
            <p:nvPr/>
          </p:nvSpPr>
          <p:spPr>
            <a:xfrm>
              <a:off x="8808861" y="486387"/>
              <a:ext cx="165841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*IHE radiology significant part of the sharing of imaging 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33D8B497-3ADA-E07B-DC29-2F05EEFBBAEA}"/>
                </a:ext>
              </a:extLst>
            </p:cNvPr>
            <p:cNvSpPr txBox="1"/>
            <p:nvPr/>
          </p:nvSpPr>
          <p:spPr>
            <a:xfrm>
              <a:off x="336321" y="5992557"/>
              <a:ext cx="5530603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*IHE Radiology was formed in 1998 to address issues of interoperability and information sharing that impact the quality of care in medical imaging. It has developed and documented standards-based solutions to these problems and organized testing and education to foster their adoption.</a:t>
              </a:r>
            </a:p>
            <a:p>
              <a:endParaRPr lang="en-US" sz="1000" dirty="0"/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8816D422-CED4-97F0-0444-B4A84B0314C7}"/>
              </a:ext>
            </a:extLst>
          </p:cNvPr>
          <p:cNvGrpSpPr/>
          <p:nvPr/>
        </p:nvGrpSpPr>
        <p:grpSpPr>
          <a:xfrm>
            <a:off x="2786921" y="2983500"/>
            <a:ext cx="2935542" cy="2020923"/>
            <a:chOff x="2786921" y="2983500"/>
            <a:chExt cx="2935542" cy="202092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01413B4-A9A0-C44C-0E35-DCF82B7506D4}"/>
                </a:ext>
              </a:extLst>
            </p:cNvPr>
            <p:cNvSpPr txBox="1"/>
            <p:nvPr/>
          </p:nvSpPr>
          <p:spPr>
            <a:xfrm>
              <a:off x="3690847" y="4296537"/>
              <a:ext cx="203161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takes place when patient arrives in department  </a:t>
              </a:r>
            </a:p>
          </p:txBody>
        </p:sp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id="{05931C8C-1B5C-696E-19EA-7D4C8FB62751}"/>
                </a:ext>
              </a:extLst>
            </p:cNvPr>
            <p:cNvGrpSpPr/>
            <p:nvPr/>
          </p:nvGrpSpPr>
          <p:grpSpPr>
            <a:xfrm>
              <a:off x="2786921" y="2983500"/>
              <a:ext cx="2575612" cy="1227130"/>
              <a:chOff x="2786921" y="2983500"/>
              <a:chExt cx="2575612" cy="1227130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DBD1A620-350D-5557-9E1F-2F9E62B8C049}"/>
                  </a:ext>
                </a:extLst>
              </p:cNvPr>
              <p:cNvSpPr txBox="1"/>
              <p:nvPr/>
            </p:nvSpPr>
            <p:spPr>
              <a:xfrm>
                <a:off x="4092634" y="3964409"/>
                <a:ext cx="126989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GSRN/SRIN/GLN</a:t>
                </a:r>
              </a:p>
            </p:txBody>
          </p:sp>
          <p:pic>
            <p:nvPicPr>
              <p:cNvPr id="34" name="Image 33" descr="Une image contenant capture d’écran, Graphique, conception&#10;&#10;Description générée automatiquement">
                <a:extLst>
                  <a:ext uri="{FF2B5EF4-FFF2-40B4-BE49-F238E27FC236}">
                    <a16:creationId xmlns:a16="http://schemas.microsoft.com/office/drawing/2014/main" id="{A36EB254-B1F2-9CEE-3675-774EDA28A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9800000">
                <a:off x="4253675" y="2983500"/>
                <a:ext cx="1046216" cy="464258"/>
              </a:xfrm>
              <a:prstGeom prst="rect">
                <a:avLst/>
              </a:prstGeom>
            </p:spPr>
          </p:pic>
          <p:pic>
            <p:nvPicPr>
              <p:cNvPr id="37" name="Image 3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1862DA9F-EE70-8D85-28BD-8034BFB31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1522" y="3261025"/>
                <a:ext cx="594351" cy="426039"/>
              </a:xfrm>
              <a:prstGeom prst="rect">
                <a:avLst/>
              </a:prstGeom>
            </p:spPr>
          </p:pic>
          <p:sp>
            <p:nvSpPr>
              <p:cNvPr id="42" name="Flèche vers la droite 41">
                <a:extLst>
                  <a:ext uri="{FF2B5EF4-FFF2-40B4-BE49-F238E27FC236}">
                    <a16:creationId xmlns:a16="http://schemas.microsoft.com/office/drawing/2014/main" id="{A21CB445-AD40-6B5D-64A4-34845FEC521A}"/>
                  </a:ext>
                </a:extLst>
              </p:cNvPr>
              <p:cNvSpPr/>
              <p:nvPr/>
            </p:nvSpPr>
            <p:spPr>
              <a:xfrm>
                <a:off x="2786921" y="3226094"/>
                <a:ext cx="130571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B4B90140-717D-3DD8-71AB-DB7A1DAFF987}"/>
              </a:ext>
            </a:extLst>
          </p:cNvPr>
          <p:cNvGrpSpPr/>
          <p:nvPr/>
        </p:nvGrpSpPr>
        <p:grpSpPr>
          <a:xfrm>
            <a:off x="4870538" y="1060233"/>
            <a:ext cx="1745090" cy="1486349"/>
            <a:chOff x="3801501" y="870549"/>
            <a:chExt cx="1745090" cy="1486349"/>
          </a:xfrm>
        </p:grpSpPr>
        <p:sp>
          <p:nvSpPr>
            <p:cNvPr id="86" name="Flèche vers la droite 85">
              <a:extLst>
                <a:ext uri="{FF2B5EF4-FFF2-40B4-BE49-F238E27FC236}">
                  <a16:creationId xmlns:a16="http://schemas.microsoft.com/office/drawing/2014/main" id="{515D82B2-12A4-5C4F-6AA9-A36B26688999}"/>
                </a:ext>
              </a:extLst>
            </p:cNvPr>
            <p:cNvSpPr/>
            <p:nvPr/>
          </p:nvSpPr>
          <p:spPr>
            <a:xfrm rot="19800000">
              <a:off x="4597335" y="904260"/>
              <a:ext cx="94925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id="{42C4D141-766B-033D-1AE7-8F92ADD30B36}"/>
                </a:ext>
              </a:extLst>
            </p:cNvPr>
            <p:cNvSpPr txBox="1"/>
            <p:nvPr/>
          </p:nvSpPr>
          <p:spPr>
            <a:xfrm>
              <a:off x="3801501" y="1649012"/>
              <a:ext cx="1448014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MRI checklist Implantable  (GTIN) MRI Safe/</a:t>
              </a:r>
            </a:p>
            <a:p>
              <a:pPr algn="ctr"/>
              <a:r>
                <a:rPr lang="en-US" sz="1000" dirty="0"/>
                <a:t> Not Safe </a:t>
              </a:r>
            </a:p>
          </p:txBody>
        </p:sp>
        <p:pic>
          <p:nvPicPr>
            <p:cNvPr id="111" name="Image 110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CFA07627-BD46-F6C4-004E-25C6E389DB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17278" y="870549"/>
              <a:ext cx="470674" cy="716243"/>
            </a:xfrm>
            <a:prstGeom prst="rect">
              <a:avLst/>
            </a:prstGeom>
          </p:spPr>
        </p:pic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6" y="3835938"/>
            <a:ext cx="1587216" cy="1887686"/>
            <a:chOff x="322426" y="3835938"/>
            <a:chExt cx="1587216" cy="1887686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1887686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36321" y="5323514"/>
              <a:ext cx="1573321" cy="400110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ED emergency patient  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BE6E2C93-3D7E-B265-4463-C50BC96CEAAE}"/>
              </a:ext>
            </a:extLst>
          </p:cNvPr>
          <p:cNvGrpSpPr/>
          <p:nvPr/>
        </p:nvGrpSpPr>
        <p:grpSpPr>
          <a:xfrm>
            <a:off x="6859925" y="3283854"/>
            <a:ext cx="1353728" cy="1288603"/>
            <a:chOff x="6859925" y="3283854"/>
            <a:chExt cx="1353728" cy="1288603"/>
          </a:xfrm>
        </p:grpSpPr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84E1A90B-DA81-4B51-4457-8F0587A18D17}"/>
                </a:ext>
              </a:extLst>
            </p:cNvPr>
            <p:cNvSpPr txBox="1"/>
            <p:nvPr/>
          </p:nvSpPr>
          <p:spPr>
            <a:xfrm>
              <a:off x="7402212" y="4076887"/>
              <a:ext cx="352982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CT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D48C625C-5F4A-7367-AF33-24473BDC55A5}"/>
                </a:ext>
              </a:extLst>
            </p:cNvPr>
            <p:cNvSpPr txBox="1"/>
            <p:nvPr/>
          </p:nvSpPr>
          <p:spPr>
            <a:xfrm>
              <a:off x="6943754" y="4326236"/>
              <a:ext cx="126989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r>
                <a:rPr lang="en-US" sz="1000" dirty="0"/>
                <a:t>GSRN/SRIN/GLN</a:t>
              </a:r>
            </a:p>
          </p:txBody>
        </p:sp>
        <p:pic>
          <p:nvPicPr>
            <p:cNvPr id="100" name="Image 99" descr="Une image contenant croquis, conception, illustration&#10;&#10;Description générée automatiquement">
              <a:extLst>
                <a:ext uri="{FF2B5EF4-FFF2-40B4-BE49-F238E27FC236}">
                  <a16:creationId xmlns:a16="http://schemas.microsoft.com/office/drawing/2014/main" id="{5B927F76-5CA9-8F23-2E37-CE896CE6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859925" y="3283854"/>
              <a:ext cx="1169286" cy="755871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4125080F-D8AD-D3F2-4E3F-1D60BAB1BF0B}"/>
              </a:ext>
            </a:extLst>
          </p:cNvPr>
          <p:cNvGrpSpPr/>
          <p:nvPr/>
        </p:nvGrpSpPr>
        <p:grpSpPr>
          <a:xfrm>
            <a:off x="6607776" y="625114"/>
            <a:ext cx="1605877" cy="1172992"/>
            <a:chOff x="6607776" y="625114"/>
            <a:chExt cx="1605877" cy="1172992"/>
          </a:xfrm>
        </p:grpSpPr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CCCC53F1-9EAA-9339-A988-150F06AC0C09}"/>
                </a:ext>
              </a:extLst>
            </p:cNvPr>
            <p:cNvSpPr txBox="1"/>
            <p:nvPr/>
          </p:nvSpPr>
          <p:spPr>
            <a:xfrm>
              <a:off x="7360534" y="1302536"/>
              <a:ext cx="436338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MRI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D83A026A-2AC8-A58E-1D01-2CA1E0C425B6}"/>
                </a:ext>
              </a:extLst>
            </p:cNvPr>
            <p:cNvSpPr txBox="1"/>
            <p:nvPr/>
          </p:nvSpPr>
          <p:spPr>
            <a:xfrm>
              <a:off x="6943754" y="1551885"/>
              <a:ext cx="126989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r>
                <a:rPr lang="en-US" sz="1000" dirty="0"/>
                <a:t>GSRN/SRIN/GLN</a:t>
              </a:r>
            </a:p>
          </p:txBody>
        </p:sp>
        <p:pic>
          <p:nvPicPr>
            <p:cNvPr id="102" name="Image 101" descr="Une image contenant croquis, dessin humoristique, clipart, conception&#10;&#10;Description générée automatiquement">
              <a:extLst>
                <a:ext uri="{FF2B5EF4-FFF2-40B4-BE49-F238E27FC236}">
                  <a16:creationId xmlns:a16="http://schemas.microsoft.com/office/drawing/2014/main" id="{14D9D39D-278A-CCA6-3C7A-D7E146E53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607776" y="625114"/>
              <a:ext cx="1588871" cy="697252"/>
            </a:xfrm>
            <a:prstGeom prst="rect">
              <a:avLst/>
            </a:prstGeom>
          </p:spPr>
        </p:pic>
      </p:grpSp>
      <p:grpSp>
        <p:nvGrpSpPr>
          <p:cNvPr id="128" name="Groupe 127">
            <a:extLst>
              <a:ext uri="{FF2B5EF4-FFF2-40B4-BE49-F238E27FC236}">
                <a16:creationId xmlns:a16="http://schemas.microsoft.com/office/drawing/2014/main" id="{21695541-3E73-E4FB-D707-D2A49C69E1A8}"/>
              </a:ext>
            </a:extLst>
          </p:cNvPr>
          <p:cNvGrpSpPr/>
          <p:nvPr/>
        </p:nvGrpSpPr>
        <p:grpSpPr>
          <a:xfrm>
            <a:off x="6943754" y="4787436"/>
            <a:ext cx="1269899" cy="1191322"/>
            <a:chOff x="6943754" y="4787436"/>
            <a:chExt cx="1269899" cy="1191322"/>
          </a:xfrm>
        </p:grpSpPr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B4FA3C6E-BEFA-B20D-4BFA-D038CFCF4718}"/>
                </a:ext>
              </a:extLst>
            </p:cNvPr>
            <p:cNvSpPr txBox="1"/>
            <p:nvPr/>
          </p:nvSpPr>
          <p:spPr>
            <a:xfrm>
              <a:off x="7035126" y="5483188"/>
              <a:ext cx="1087157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ULTRASOUND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448F8244-D438-42D7-DC4D-15D917FBFC23}"/>
                </a:ext>
              </a:extLst>
            </p:cNvPr>
            <p:cNvSpPr txBox="1"/>
            <p:nvPr/>
          </p:nvSpPr>
          <p:spPr>
            <a:xfrm>
              <a:off x="6943754" y="5732537"/>
              <a:ext cx="126989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r>
                <a:rPr lang="en-US" sz="1000" dirty="0"/>
                <a:t>GSRN/SRIN/GLN</a:t>
              </a:r>
            </a:p>
          </p:txBody>
        </p:sp>
        <p:pic>
          <p:nvPicPr>
            <p:cNvPr id="104" name="Image 103" descr="Une image contenant capture d’écran, clipart, dessin humoristique, illustration&#10;&#10;Description générée automatiquement">
              <a:extLst>
                <a:ext uri="{FF2B5EF4-FFF2-40B4-BE49-F238E27FC236}">
                  <a16:creationId xmlns:a16="http://schemas.microsoft.com/office/drawing/2014/main" id="{BAD8FA39-E43E-37B6-62E2-0C3390AF3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100304" y="4787436"/>
              <a:ext cx="799064" cy="638634"/>
            </a:xfrm>
            <a:prstGeom prst="rect">
              <a:avLst/>
            </a:prstGeom>
          </p:spPr>
        </p:pic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A1850112-3301-CA19-31B1-46F445BDB345}"/>
              </a:ext>
            </a:extLst>
          </p:cNvPr>
          <p:cNvGrpSpPr/>
          <p:nvPr/>
        </p:nvGrpSpPr>
        <p:grpSpPr>
          <a:xfrm>
            <a:off x="6943754" y="1921205"/>
            <a:ext cx="1269899" cy="1247170"/>
            <a:chOff x="6943754" y="1921205"/>
            <a:chExt cx="1269899" cy="1247170"/>
          </a:xfrm>
        </p:grpSpPr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70FBB452-48CC-4557-5A88-5DC2898EBC63}"/>
                </a:ext>
              </a:extLst>
            </p:cNvPr>
            <p:cNvSpPr txBox="1"/>
            <p:nvPr/>
          </p:nvSpPr>
          <p:spPr>
            <a:xfrm>
              <a:off x="7314047" y="2672805"/>
              <a:ext cx="529312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XRAY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268A6DDB-D394-C96C-074C-480AE34A7FAE}"/>
                </a:ext>
              </a:extLst>
            </p:cNvPr>
            <p:cNvSpPr txBox="1"/>
            <p:nvPr/>
          </p:nvSpPr>
          <p:spPr>
            <a:xfrm>
              <a:off x="6943754" y="2922154"/>
              <a:ext cx="126989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r>
                <a:rPr lang="en-US" sz="1000" dirty="0"/>
                <a:t>GSRN/SRIN/GLN</a:t>
              </a:r>
            </a:p>
          </p:txBody>
        </p:sp>
        <p:pic>
          <p:nvPicPr>
            <p:cNvPr id="106" name="Image 105" descr="Une image contenant capture d’écran, lampe, conception&#10;&#10;Description générée automatiquement">
              <a:extLst>
                <a:ext uri="{FF2B5EF4-FFF2-40B4-BE49-F238E27FC236}">
                  <a16:creationId xmlns:a16="http://schemas.microsoft.com/office/drawing/2014/main" id="{08F2943D-F45F-D3FD-E33D-DF227FA736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7137441" y="1921205"/>
              <a:ext cx="808319" cy="7126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6072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 Xray/MRI/CT/US)</a:t>
            </a:r>
            <a:endParaRPr lang="fr-FR" dirty="0"/>
          </a:p>
        </p:txBody>
      </p:sp>
      <p:grpSp>
        <p:nvGrpSpPr>
          <p:cNvPr id="127" name="Groupe 126">
            <a:extLst>
              <a:ext uri="{FF2B5EF4-FFF2-40B4-BE49-F238E27FC236}">
                <a16:creationId xmlns:a16="http://schemas.microsoft.com/office/drawing/2014/main" id="{70A41511-5607-E77A-888F-0B4FE0DA81D0}"/>
              </a:ext>
            </a:extLst>
          </p:cNvPr>
          <p:cNvGrpSpPr/>
          <p:nvPr/>
        </p:nvGrpSpPr>
        <p:grpSpPr>
          <a:xfrm>
            <a:off x="8767352" y="2856003"/>
            <a:ext cx="2124588" cy="2148420"/>
            <a:chOff x="8767352" y="2856003"/>
            <a:chExt cx="2124588" cy="2148420"/>
          </a:xfrm>
        </p:grpSpPr>
        <p:sp>
          <p:nvSpPr>
            <p:cNvPr id="118" name="Flèche vers la droite 117">
              <a:extLst>
                <a:ext uri="{FF2B5EF4-FFF2-40B4-BE49-F238E27FC236}">
                  <a16:creationId xmlns:a16="http://schemas.microsoft.com/office/drawing/2014/main" id="{A31F28BA-28D0-DCA3-CBDF-4B9953E9A98E}"/>
                </a:ext>
              </a:extLst>
            </p:cNvPr>
            <p:cNvSpPr/>
            <p:nvPr/>
          </p:nvSpPr>
          <p:spPr>
            <a:xfrm>
              <a:off x="8767352" y="3217243"/>
              <a:ext cx="679431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38778484-2402-6219-71A4-1A23803D277F}"/>
                </a:ext>
              </a:extLst>
            </p:cNvPr>
            <p:cNvSpPr txBox="1"/>
            <p:nvPr/>
          </p:nvSpPr>
          <p:spPr>
            <a:xfrm>
              <a:off x="9208047" y="4296537"/>
              <a:ext cx="1683893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All imaging reported by radiologists and a report generated  to aid diagnosis by doctor </a:t>
              </a:r>
            </a:p>
          </p:txBody>
        </p:sp>
        <p:sp>
          <p:nvSpPr>
            <p:cNvPr id="124" name="ZoneTexte 123">
              <a:extLst>
                <a:ext uri="{FF2B5EF4-FFF2-40B4-BE49-F238E27FC236}">
                  <a16:creationId xmlns:a16="http://schemas.microsoft.com/office/drawing/2014/main" id="{C7B0AF42-A612-6EE5-92EB-928CE7DD77CB}"/>
                </a:ext>
              </a:extLst>
            </p:cNvPr>
            <p:cNvSpPr txBox="1"/>
            <p:nvPr/>
          </p:nvSpPr>
          <p:spPr>
            <a:xfrm>
              <a:off x="9576145" y="3964409"/>
              <a:ext cx="94769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GSRN/GDTI</a:t>
              </a:r>
            </a:p>
          </p:txBody>
        </p:sp>
        <p:pic>
          <p:nvPicPr>
            <p:cNvPr id="126" name="Image 125" descr="Une image contenant cercle, capture d’écran, dessin humoristique, Graphique&#10;&#10;Description générée automatiquement">
              <a:extLst>
                <a:ext uri="{FF2B5EF4-FFF2-40B4-BE49-F238E27FC236}">
                  <a16:creationId xmlns:a16="http://schemas.microsoft.com/office/drawing/2014/main" id="{672FF0D4-8C70-A8DE-0F1B-A184DDC2F5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77490" y="2856003"/>
              <a:ext cx="745004" cy="810043"/>
            </a:xfrm>
            <a:prstGeom prst="rect">
              <a:avLst/>
            </a:prstGeom>
          </p:spPr>
        </p:pic>
      </p:grp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7EDC8C31-6F1C-3990-CF2E-57EDC1FC43C1}"/>
              </a:ext>
            </a:extLst>
          </p:cNvPr>
          <p:cNvGrpSpPr/>
          <p:nvPr/>
        </p:nvGrpSpPr>
        <p:grpSpPr>
          <a:xfrm>
            <a:off x="336321" y="486387"/>
            <a:ext cx="10130958" cy="6367944"/>
            <a:chOff x="336321" y="486387"/>
            <a:chExt cx="10130958" cy="6367944"/>
          </a:xfrm>
        </p:grpSpPr>
        <p:sp>
          <p:nvSpPr>
            <p:cNvPr id="112" name="Flèche vers la droite 111">
              <a:extLst>
                <a:ext uri="{FF2B5EF4-FFF2-40B4-BE49-F238E27FC236}">
                  <a16:creationId xmlns:a16="http://schemas.microsoft.com/office/drawing/2014/main" id="{81D97EAE-3C8C-B9A5-1E9E-E0DD0E64B28C}"/>
                </a:ext>
              </a:extLst>
            </p:cNvPr>
            <p:cNvSpPr/>
            <p:nvPr/>
          </p:nvSpPr>
          <p:spPr>
            <a:xfrm>
              <a:off x="4559109" y="3221556"/>
              <a:ext cx="1774538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7BE6B2F-863D-EAE0-A6AA-BAD0B50CCA8E}"/>
                </a:ext>
              </a:extLst>
            </p:cNvPr>
            <p:cNvSpPr/>
            <p:nvPr/>
          </p:nvSpPr>
          <p:spPr>
            <a:xfrm>
              <a:off x="6358885" y="505844"/>
              <a:ext cx="2388897" cy="6046367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3678643E-9B34-94CB-AFD5-EBFD50B9B9BD}"/>
                </a:ext>
              </a:extLst>
            </p:cNvPr>
            <p:cNvSpPr txBox="1"/>
            <p:nvPr/>
          </p:nvSpPr>
          <p:spPr>
            <a:xfrm>
              <a:off x="6358885" y="6307554"/>
              <a:ext cx="2388899" cy="24622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Imaging</a:t>
              </a:r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BA2B10C5-98B5-CBBA-C03D-808DA33BE9C2}"/>
                </a:ext>
              </a:extLst>
            </p:cNvPr>
            <p:cNvSpPr txBox="1"/>
            <p:nvPr/>
          </p:nvSpPr>
          <p:spPr>
            <a:xfrm>
              <a:off x="8808861" y="486387"/>
              <a:ext cx="165841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*IHE radiology significant part of the sharing of imaging 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33D8B497-3ADA-E07B-DC29-2F05EEFBBAEA}"/>
                </a:ext>
              </a:extLst>
            </p:cNvPr>
            <p:cNvSpPr txBox="1"/>
            <p:nvPr/>
          </p:nvSpPr>
          <p:spPr>
            <a:xfrm>
              <a:off x="336321" y="5992557"/>
              <a:ext cx="5530603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*IHE Radiology was formed in 1998 to address issues of interoperability and information sharing that impact the quality of care in medical imaging. It has developed and documented standards-based solutions to these problems and organized testing and education to foster their adoption.</a:t>
              </a:r>
            </a:p>
            <a:p>
              <a:endParaRPr lang="en-US" sz="1000" dirty="0"/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8816D422-CED4-97F0-0444-B4A84B0314C7}"/>
              </a:ext>
            </a:extLst>
          </p:cNvPr>
          <p:cNvGrpSpPr/>
          <p:nvPr/>
        </p:nvGrpSpPr>
        <p:grpSpPr>
          <a:xfrm>
            <a:off x="2786921" y="2983500"/>
            <a:ext cx="2935542" cy="2020923"/>
            <a:chOff x="2786921" y="2983500"/>
            <a:chExt cx="2935542" cy="202092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01413B4-A9A0-C44C-0E35-DCF82B7506D4}"/>
                </a:ext>
              </a:extLst>
            </p:cNvPr>
            <p:cNvSpPr txBox="1"/>
            <p:nvPr/>
          </p:nvSpPr>
          <p:spPr>
            <a:xfrm>
              <a:off x="3690847" y="4296537"/>
              <a:ext cx="203161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takes place when patient arrives in department  </a:t>
              </a:r>
            </a:p>
          </p:txBody>
        </p:sp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id="{05931C8C-1B5C-696E-19EA-7D4C8FB62751}"/>
                </a:ext>
              </a:extLst>
            </p:cNvPr>
            <p:cNvGrpSpPr/>
            <p:nvPr/>
          </p:nvGrpSpPr>
          <p:grpSpPr>
            <a:xfrm>
              <a:off x="2786921" y="2983500"/>
              <a:ext cx="2575612" cy="1227130"/>
              <a:chOff x="2786921" y="2983500"/>
              <a:chExt cx="2575612" cy="1227130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DBD1A620-350D-5557-9E1F-2F9E62B8C049}"/>
                  </a:ext>
                </a:extLst>
              </p:cNvPr>
              <p:cNvSpPr txBox="1"/>
              <p:nvPr/>
            </p:nvSpPr>
            <p:spPr>
              <a:xfrm>
                <a:off x="4092634" y="3964409"/>
                <a:ext cx="126989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GSRN/SRIN/GLN</a:t>
                </a:r>
              </a:p>
            </p:txBody>
          </p:sp>
          <p:pic>
            <p:nvPicPr>
              <p:cNvPr id="34" name="Image 33" descr="Une image contenant capture d’écran, Graphique, conception&#10;&#10;Description générée automatiquement">
                <a:extLst>
                  <a:ext uri="{FF2B5EF4-FFF2-40B4-BE49-F238E27FC236}">
                    <a16:creationId xmlns:a16="http://schemas.microsoft.com/office/drawing/2014/main" id="{A36EB254-B1F2-9CEE-3675-774EDA28A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9800000">
                <a:off x="4253675" y="2983500"/>
                <a:ext cx="1046216" cy="464258"/>
              </a:xfrm>
              <a:prstGeom prst="rect">
                <a:avLst/>
              </a:prstGeom>
            </p:spPr>
          </p:pic>
          <p:pic>
            <p:nvPicPr>
              <p:cNvPr id="37" name="Image 3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1862DA9F-EE70-8D85-28BD-8034BFB31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51522" y="3261025"/>
                <a:ext cx="594351" cy="426039"/>
              </a:xfrm>
              <a:prstGeom prst="rect">
                <a:avLst/>
              </a:prstGeom>
            </p:spPr>
          </p:pic>
          <p:sp>
            <p:nvSpPr>
              <p:cNvPr id="42" name="Flèche vers la droite 41">
                <a:extLst>
                  <a:ext uri="{FF2B5EF4-FFF2-40B4-BE49-F238E27FC236}">
                    <a16:creationId xmlns:a16="http://schemas.microsoft.com/office/drawing/2014/main" id="{A21CB445-AD40-6B5D-64A4-34845FEC521A}"/>
                  </a:ext>
                </a:extLst>
              </p:cNvPr>
              <p:cNvSpPr/>
              <p:nvPr/>
            </p:nvSpPr>
            <p:spPr>
              <a:xfrm>
                <a:off x="2786921" y="3226094"/>
                <a:ext cx="130571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B4B90140-717D-3DD8-71AB-DB7A1DAFF987}"/>
              </a:ext>
            </a:extLst>
          </p:cNvPr>
          <p:cNvGrpSpPr/>
          <p:nvPr/>
        </p:nvGrpSpPr>
        <p:grpSpPr>
          <a:xfrm>
            <a:off x="4870538" y="1060233"/>
            <a:ext cx="1745090" cy="1486349"/>
            <a:chOff x="3801501" y="870549"/>
            <a:chExt cx="1745090" cy="1486349"/>
          </a:xfrm>
        </p:grpSpPr>
        <p:sp>
          <p:nvSpPr>
            <p:cNvPr id="86" name="Flèche vers la droite 85">
              <a:extLst>
                <a:ext uri="{FF2B5EF4-FFF2-40B4-BE49-F238E27FC236}">
                  <a16:creationId xmlns:a16="http://schemas.microsoft.com/office/drawing/2014/main" id="{515D82B2-12A4-5C4F-6AA9-A36B26688999}"/>
                </a:ext>
              </a:extLst>
            </p:cNvPr>
            <p:cNvSpPr/>
            <p:nvPr/>
          </p:nvSpPr>
          <p:spPr>
            <a:xfrm rot="19800000">
              <a:off x="4597335" y="904260"/>
              <a:ext cx="94925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id="{42C4D141-766B-033D-1AE7-8F92ADD30B36}"/>
                </a:ext>
              </a:extLst>
            </p:cNvPr>
            <p:cNvSpPr txBox="1"/>
            <p:nvPr/>
          </p:nvSpPr>
          <p:spPr>
            <a:xfrm>
              <a:off x="3801501" y="1649012"/>
              <a:ext cx="1448014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MRI checklist Implantable  (GTIN) MRI Safe/</a:t>
              </a:r>
            </a:p>
            <a:p>
              <a:pPr algn="ctr"/>
              <a:r>
                <a:rPr lang="en-US" sz="1000" dirty="0"/>
                <a:t> Not Safe </a:t>
              </a:r>
            </a:p>
          </p:txBody>
        </p:sp>
        <p:pic>
          <p:nvPicPr>
            <p:cNvPr id="111" name="Image 110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CFA07627-BD46-F6C4-004E-25C6E389DB3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17278" y="870549"/>
              <a:ext cx="470674" cy="716243"/>
            </a:xfrm>
            <a:prstGeom prst="rect">
              <a:avLst/>
            </a:prstGeom>
          </p:spPr>
        </p:pic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6" y="3835938"/>
            <a:ext cx="1587216" cy="1887686"/>
            <a:chOff x="322426" y="3835938"/>
            <a:chExt cx="1587216" cy="1887686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1887686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36321" y="5323514"/>
              <a:ext cx="1573321" cy="400110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ED emergency patient  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BE6E2C93-3D7E-B265-4463-C50BC96CEAAE}"/>
              </a:ext>
            </a:extLst>
          </p:cNvPr>
          <p:cNvGrpSpPr/>
          <p:nvPr/>
        </p:nvGrpSpPr>
        <p:grpSpPr>
          <a:xfrm>
            <a:off x="6859925" y="3283854"/>
            <a:ext cx="1353728" cy="1288603"/>
            <a:chOff x="6859925" y="3283854"/>
            <a:chExt cx="1353728" cy="1288603"/>
          </a:xfrm>
        </p:grpSpPr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84E1A90B-DA81-4B51-4457-8F0587A18D17}"/>
                </a:ext>
              </a:extLst>
            </p:cNvPr>
            <p:cNvSpPr txBox="1"/>
            <p:nvPr/>
          </p:nvSpPr>
          <p:spPr>
            <a:xfrm>
              <a:off x="7402212" y="4076887"/>
              <a:ext cx="352982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CT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D48C625C-5F4A-7367-AF33-24473BDC55A5}"/>
                </a:ext>
              </a:extLst>
            </p:cNvPr>
            <p:cNvSpPr txBox="1"/>
            <p:nvPr/>
          </p:nvSpPr>
          <p:spPr>
            <a:xfrm>
              <a:off x="6943754" y="4326236"/>
              <a:ext cx="126989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r>
                <a:rPr lang="en-US" sz="1000" dirty="0"/>
                <a:t>GSRN/SRIN/GLN</a:t>
              </a:r>
            </a:p>
          </p:txBody>
        </p:sp>
        <p:pic>
          <p:nvPicPr>
            <p:cNvPr id="100" name="Image 99" descr="Une image contenant croquis, conception, illustration&#10;&#10;Description générée automatiquement">
              <a:extLst>
                <a:ext uri="{FF2B5EF4-FFF2-40B4-BE49-F238E27FC236}">
                  <a16:creationId xmlns:a16="http://schemas.microsoft.com/office/drawing/2014/main" id="{5B927F76-5CA9-8F23-2E37-CE896CE6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859925" y="3283854"/>
              <a:ext cx="1169286" cy="755871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4125080F-D8AD-D3F2-4E3F-1D60BAB1BF0B}"/>
              </a:ext>
            </a:extLst>
          </p:cNvPr>
          <p:cNvGrpSpPr/>
          <p:nvPr/>
        </p:nvGrpSpPr>
        <p:grpSpPr>
          <a:xfrm>
            <a:off x="6607776" y="625114"/>
            <a:ext cx="1605877" cy="1172992"/>
            <a:chOff x="6607776" y="625114"/>
            <a:chExt cx="1605877" cy="1172992"/>
          </a:xfrm>
        </p:grpSpPr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CCCC53F1-9EAA-9339-A988-150F06AC0C09}"/>
                </a:ext>
              </a:extLst>
            </p:cNvPr>
            <p:cNvSpPr txBox="1"/>
            <p:nvPr/>
          </p:nvSpPr>
          <p:spPr>
            <a:xfrm>
              <a:off x="7360534" y="1302536"/>
              <a:ext cx="436338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MRI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D83A026A-2AC8-A58E-1D01-2CA1E0C425B6}"/>
                </a:ext>
              </a:extLst>
            </p:cNvPr>
            <p:cNvSpPr txBox="1"/>
            <p:nvPr/>
          </p:nvSpPr>
          <p:spPr>
            <a:xfrm>
              <a:off x="6943754" y="1551885"/>
              <a:ext cx="126989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r>
                <a:rPr lang="en-US" sz="1000" dirty="0"/>
                <a:t>GSRN/SRIN/GLN</a:t>
              </a:r>
            </a:p>
          </p:txBody>
        </p:sp>
        <p:pic>
          <p:nvPicPr>
            <p:cNvPr id="102" name="Image 101" descr="Une image contenant croquis, dessin humoristique, clipart, conception&#10;&#10;Description générée automatiquement">
              <a:extLst>
                <a:ext uri="{FF2B5EF4-FFF2-40B4-BE49-F238E27FC236}">
                  <a16:creationId xmlns:a16="http://schemas.microsoft.com/office/drawing/2014/main" id="{14D9D39D-278A-CCA6-3C7A-D7E146E53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6607776" y="625114"/>
              <a:ext cx="1588871" cy="697252"/>
            </a:xfrm>
            <a:prstGeom prst="rect">
              <a:avLst/>
            </a:prstGeom>
          </p:spPr>
        </p:pic>
      </p:grpSp>
      <p:grpSp>
        <p:nvGrpSpPr>
          <p:cNvPr id="128" name="Groupe 127">
            <a:extLst>
              <a:ext uri="{FF2B5EF4-FFF2-40B4-BE49-F238E27FC236}">
                <a16:creationId xmlns:a16="http://schemas.microsoft.com/office/drawing/2014/main" id="{21695541-3E73-E4FB-D707-D2A49C69E1A8}"/>
              </a:ext>
            </a:extLst>
          </p:cNvPr>
          <p:cNvGrpSpPr/>
          <p:nvPr/>
        </p:nvGrpSpPr>
        <p:grpSpPr>
          <a:xfrm>
            <a:off x="6943754" y="4787436"/>
            <a:ext cx="1269899" cy="1191322"/>
            <a:chOff x="6943754" y="4787436"/>
            <a:chExt cx="1269899" cy="1191322"/>
          </a:xfrm>
        </p:grpSpPr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B4FA3C6E-BEFA-B20D-4BFA-D038CFCF4718}"/>
                </a:ext>
              </a:extLst>
            </p:cNvPr>
            <p:cNvSpPr txBox="1"/>
            <p:nvPr/>
          </p:nvSpPr>
          <p:spPr>
            <a:xfrm>
              <a:off x="7035126" y="5483188"/>
              <a:ext cx="1087157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ULTRASOUND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448F8244-D438-42D7-DC4D-15D917FBFC23}"/>
                </a:ext>
              </a:extLst>
            </p:cNvPr>
            <p:cNvSpPr txBox="1"/>
            <p:nvPr/>
          </p:nvSpPr>
          <p:spPr>
            <a:xfrm>
              <a:off x="6943754" y="5732537"/>
              <a:ext cx="126989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r>
                <a:rPr lang="en-US" sz="1000" dirty="0"/>
                <a:t>GSRN/SRIN/GLN</a:t>
              </a:r>
            </a:p>
          </p:txBody>
        </p:sp>
        <p:pic>
          <p:nvPicPr>
            <p:cNvPr id="104" name="Image 103" descr="Une image contenant capture d’écran, clipart, dessin humoristique, illustration&#10;&#10;Description générée automatiquement">
              <a:extLst>
                <a:ext uri="{FF2B5EF4-FFF2-40B4-BE49-F238E27FC236}">
                  <a16:creationId xmlns:a16="http://schemas.microsoft.com/office/drawing/2014/main" id="{BAD8FA39-E43E-37B6-62E2-0C3390AF3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7100304" y="4787436"/>
              <a:ext cx="799064" cy="638634"/>
            </a:xfrm>
            <a:prstGeom prst="rect">
              <a:avLst/>
            </a:prstGeom>
          </p:spPr>
        </p:pic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A1850112-3301-CA19-31B1-46F445BDB345}"/>
              </a:ext>
            </a:extLst>
          </p:cNvPr>
          <p:cNvGrpSpPr/>
          <p:nvPr/>
        </p:nvGrpSpPr>
        <p:grpSpPr>
          <a:xfrm>
            <a:off x="6943754" y="1921205"/>
            <a:ext cx="1269899" cy="1247170"/>
            <a:chOff x="6943754" y="1921205"/>
            <a:chExt cx="1269899" cy="1247170"/>
          </a:xfrm>
        </p:grpSpPr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70FBB452-48CC-4557-5A88-5DC2898EBC63}"/>
                </a:ext>
              </a:extLst>
            </p:cNvPr>
            <p:cNvSpPr txBox="1"/>
            <p:nvPr/>
          </p:nvSpPr>
          <p:spPr>
            <a:xfrm>
              <a:off x="7314047" y="2672805"/>
              <a:ext cx="529312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XRAY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268A6DDB-D394-C96C-074C-480AE34A7FAE}"/>
                </a:ext>
              </a:extLst>
            </p:cNvPr>
            <p:cNvSpPr txBox="1"/>
            <p:nvPr/>
          </p:nvSpPr>
          <p:spPr>
            <a:xfrm>
              <a:off x="6943754" y="2922154"/>
              <a:ext cx="126989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r>
                <a:rPr lang="en-US" sz="1000" dirty="0"/>
                <a:t>GSRN/SRIN/GLN</a:t>
              </a:r>
            </a:p>
          </p:txBody>
        </p:sp>
        <p:pic>
          <p:nvPicPr>
            <p:cNvPr id="106" name="Image 105" descr="Une image contenant capture d’écran, lampe, conception&#10;&#10;Description générée automatiquement">
              <a:extLst>
                <a:ext uri="{FF2B5EF4-FFF2-40B4-BE49-F238E27FC236}">
                  <a16:creationId xmlns:a16="http://schemas.microsoft.com/office/drawing/2014/main" id="{08F2943D-F45F-D3FD-E33D-DF227FA736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7137441" y="1921205"/>
              <a:ext cx="808319" cy="7126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865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Enhanced Patient Safety:</a:t>
            </a:r>
          </a:p>
          <a:p>
            <a:pPr marL="800100" lvl="1" indent="-342900" defTabSz="60952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Reduces the risk of administering incorrect treatments or procedures.</a:t>
            </a:r>
          </a:p>
          <a:p>
            <a:pPr marL="800100" lvl="1" indent="-342900" defTabSz="60952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Ensures that the correct patient receives the appropriate imaging  minimizing potential radiation exposure.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Prevents inaccurate data / images in  medical records, which can result in misdiagnoses or inappropriate treatments.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Minimizes the occurrence of repeat X-rays due to identification errors, saving time and resources.</a:t>
            </a:r>
          </a:p>
          <a:p>
            <a:pPr marR="0" lvl="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dirty="0"/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 Xray/MRI/CT/US)</a:t>
            </a:r>
            <a:endParaRPr lang="fr-FR" dirty="0"/>
          </a:p>
        </p:txBody>
      </p: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0903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 Xray/MRI/CT/US)</a:t>
            </a:r>
            <a:endParaRPr lang="fr-FR" dirty="0"/>
          </a:p>
        </p:txBody>
      </p: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6" y="3835938"/>
            <a:ext cx="1587216" cy="1887686"/>
            <a:chOff x="322426" y="3835938"/>
            <a:chExt cx="1587216" cy="1887686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1887686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36321" y="5323514"/>
              <a:ext cx="1573321" cy="400110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ED emergency patient  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1515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 Xray/MRI/CT/US)</a:t>
            </a:r>
            <a:endParaRPr lang="fr-FR" dirty="0"/>
          </a:p>
        </p:txBody>
      </p: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6" y="3835938"/>
            <a:ext cx="1587216" cy="1887686"/>
            <a:chOff x="322426" y="3835938"/>
            <a:chExt cx="1587216" cy="1887686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1887686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36321" y="5323514"/>
              <a:ext cx="1573321" cy="400110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ED emergency patient  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3679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 Xray/MRI/CT/US)</a:t>
            </a:r>
            <a:endParaRPr lang="fr-FR" dirty="0"/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8816D422-CED4-97F0-0444-B4A84B0314C7}"/>
              </a:ext>
            </a:extLst>
          </p:cNvPr>
          <p:cNvGrpSpPr/>
          <p:nvPr/>
        </p:nvGrpSpPr>
        <p:grpSpPr>
          <a:xfrm>
            <a:off x="2786921" y="2983500"/>
            <a:ext cx="2935542" cy="2020923"/>
            <a:chOff x="2786921" y="2983500"/>
            <a:chExt cx="2935542" cy="202092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01413B4-A9A0-C44C-0E35-DCF82B7506D4}"/>
                </a:ext>
              </a:extLst>
            </p:cNvPr>
            <p:cNvSpPr txBox="1"/>
            <p:nvPr/>
          </p:nvSpPr>
          <p:spPr>
            <a:xfrm>
              <a:off x="3690847" y="4296537"/>
              <a:ext cx="203161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takes place when patient arrives in department  </a:t>
              </a:r>
            </a:p>
          </p:txBody>
        </p:sp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id="{05931C8C-1B5C-696E-19EA-7D4C8FB62751}"/>
                </a:ext>
              </a:extLst>
            </p:cNvPr>
            <p:cNvGrpSpPr/>
            <p:nvPr/>
          </p:nvGrpSpPr>
          <p:grpSpPr>
            <a:xfrm>
              <a:off x="2786921" y="2983500"/>
              <a:ext cx="2575612" cy="1227130"/>
              <a:chOff x="2786921" y="2983500"/>
              <a:chExt cx="2575612" cy="1227130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DBD1A620-350D-5557-9E1F-2F9E62B8C049}"/>
                  </a:ext>
                </a:extLst>
              </p:cNvPr>
              <p:cNvSpPr txBox="1"/>
              <p:nvPr/>
            </p:nvSpPr>
            <p:spPr>
              <a:xfrm>
                <a:off x="4092634" y="3964409"/>
                <a:ext cx="126989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GSRN/SRIN/GLN</a:t>
                </a:r>
              </a:p>
            </p:txBody>
          </p:sp>
          <p:pic>
            <p:nvPicPr>
              <p:cNvPr id="34" name="Image 33" descr="Une image contenant capture d’écran, Graphique, conception&#10;&#10;Description générée automatiquement">
                <a:extLst>
                  <a:ext uri="{FF2B5EF4-FFF2-40B4-BE49-F238E27FC236}">
                    <a16:creationId xmlns:a16="http://schemas.microsoft.com/office/drawing/2014/main" id="{A36EB254-B1F2-9CEE-3675-774EDA28A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9800000">
                <a:off x="4253675" y="2983500"/>
                <a:ext cx="1046216" cy="464258"/>
              </a:xfrm>
              <a:prstGeom prst="rect">
                <a:avLst/>
              </a:prstGeom>
            </p:spPr>
          </p:pic>
          <p:pic>
            <p:nvPicPr>
              <p:cNvPr id="37" name="Image 3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1862DA9F-EE70-8D85-28BD-8034BFB31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1522" y="3261025"/>
                <a:ext cx="594351" cy="426039"/>
              </a:xfrm>
              <a:prstGeom prst="rect">
                <a:avLst/>
              </a:prstGeom>
            </p:spPr>
          </p:pic>
          <p:sp>
            <p:nvSpPr>
              <p:cNvPr id="42" name="Flèche vers la droite 41">
                <a:extLst>
                  <a:ext uri="{FF2B5EF4-FFF2-40B4-BE49-F238E27FC236}">
                    <a16:creationId xmlns:a16="http://schemas.microsoft.com/office/drawing/2014/main" id="{A21CB445-AD40-6B5D-64A4-34845FEC521A}"/>
                  </a:ext>
                </a:extLst>
              </p:cNvPr>
              <p:cNvSpPr/>
              <p:nvPr/>
            </p:nvSpPr>
            <p:spPr>
              <a:xfrm>
                <a:off x="2786921" y="3226094"/>
                <a:ext cx="130571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6" y="3835938"/>
            <a:ext cx="1587216" cy="1887686"/>
            <a:chOff x="322426" y="3835938"/>
            <a:chExt cx="1587216" cy="1887686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1887686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36321" y="5323514"/>
              <a:ext cx="1573321" cy="400110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ED emergency patient  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34091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 Xray/MRI/CT/US)</a:t>
            </a:r>
            <a:endParaRPr lang="fr-FR" dirty="0"/>
          </a:p>
        </p:txBody>
      </p: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7EDC8C31-6F1C-3990-CF2E-57EDC1FC43C1}"/>
              </a:ext>
            </a:extLst>
          </p:cNvPr>
          <p:cNvGrpSpPr/>
          <p:nvPr/>
        </p:nvGrpSpPr>
        <p:grpSpPr>
          <a:xfrm>
            <a:off x="336321" y="486387"/>
            <a:ext cx="10130958" cy="6367944"/>
            <a:chOff x="336321" y="486387"/>
            <a:chExt cx="10130958" cy="6367944"/>
          </a:xfrm>
        </p:grpSpPr>
        <p:sp>
          <p:nvSpPr>
            <p:cNvPr id="112" name="Flèche vers la droite 111">
              <a:extLst>
                <a:ext uri="{FF2B5EF4-FFF2-40B4-BE49-F238E27FC236}">
                  <a16:creationId xmlns:a16="http://schemas.microsoft.com/office/drawing/2014/main" id="{81D97EAE-3C8C-B9A5-1E9E-E0DD0E64B28C}"/>
                </a:ext>
              </a:extLst>
            </p:cNvPr>
            <p:cNvSpPr/>
            <p:nvPr/>
          </p:nvSpPr>
          <p:spPr>
            <a:xfrm>
              <a:off x="4559109" y="3221556"/>
              <a:ext cx="1774538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7BE6B2F-863D-EAE0-A6AA-BAD0B50CCA8E}"/>
                </a:ext>
              </a:extLst>
            </p:cNvPr>
            <p:cNvSpPr/>
            <p:nvPr/>
          </p:nvSpPr>
          <p:spPr>
            <a:xfrm>
              <a:off x="6358885" y="505844"/>
              <a:ext cx="2388897" cy="6046367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3678643E-9B34-94CB-AFD5-EBFD50B9B9BD}"/>
                </a:ext>
              </a:extLst>
            </p:cNvPr>
            <p:cNvSpPr txBox="1"/>
            <p:nvPr/>
          </p:nvSpPr>
          <p:spPr>
            <a:xfrm>
              <a:off x="6358885" y="6307554"/>
              <a:ext cx="2388899" cy="24622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Imaging</a:t>
              </a:r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BA2B10C5-98B5-CBBA-C03D-808DA33BE9C2}"/>
                </a:ext>
              </a:extLst>
            </p:cNvPr>
            <p:cNvSpPr txBox="1"/>
            <p:nvPr/>
          </p:nvSpPr>
          <p:spPr>
            <a:xfrm>
              <a:off x="8808861" y="486387"/>
              <a:ext cx="165841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*IHE radiology significant part of the sharing of imaging 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33D8B497-3ADA-E07B-DC29-2F05EEFBBAEA}"/>
                </a:ext>
              </a:extLst>
            </p:cNvPr>
            <p:cNvSpPr txBox="1"/>
            <p:nvPr/>
          </p:nvSpPr>
          <p:spPr>
            <a:xfrm>
              <a:off x="336321" y="5992557"/>
              <a:ext cx="5530603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*IHE Radiology was formed in 1998 to address issues of interoperability and information sharing that impact the quality of care in medical imaging. It has developed and documented standards-based solutions to these problems and organized testing and education to foster their adoption.</a:t>
              </a:r>
            </a:p>
            <a:p>
              <a:endParaRPr lang="en-US" sz="1000" dirty="0"/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8816D422-CED4-97F0-0444-B4A84B0314C7}"/>
              </a:ext>
            </a:extLst>
          </p:cNvPr>
          <p:cNvGrpSpPr/>
          <p:nvPr/>
        </p:nvGrpSpPr>
        <p:grpSpPr>
          <a:xfrm>
            <a:off x="2786921" y="2983500"/>
            <a:ext cx="2935542" cy="2020923"/>
            <a:chOff x="2786921" y="2983500"/>
            <a:chExt cx="2935542" cy="202092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01413B4-A9A0-C44C-0E35-DCF82B7506D4}"/>
                </a:ext>
              </a:extLst>
            </p:cNvPr>
            <p:cNvSpPr txBox="1"/>
            <p:nvPr/>
          </p:nvSpPr>
          <p:spPr>
            <a:xfrm>
              <a:off x="3690847" y="4296537"/>
              <a:ext cx="203161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takes place when patient arrives in department  </a:t>
              </a:r>
            </a:p>
          </p:txBody>
        </p:sp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id="{05931C8C-1B5C-696E-19EA-7D4C8FB62751}"/>
                </a:ext>
              </a:extLst>
            </p:cNvPr>
            <p:cNvGrpSpPr/>
            <p:nvPr/>
          </p:nvGrpSpPr>
          <p:grpSpPr>
            <a:xfrm>
              <a:off x="2786921" y="2983500"/>
              <a:ext cx="2575612" cy="1227130"/>
              <a:chOff x="2786921" y="2983500"/>
              <a:chExt cx="2575612" cy="1227130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DBD1A620-350D-5557-9E1F-2F9E62B8C049}"/>
                  </a:ext>
                </a:extLst>
              </p:cNvPr>
              <p:cNvSpPr txBox="1"/>
              <p:nvPr/>
            </p:nvSpPr>
            <p:spPr>
              <a:xfrm>
                <a:off x="4092634" y="3964409"/>
                <a:ext cx="126989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GSRN/SRIN/GLN</a:t>
                </a:r>
              </a:p>
            </p:txBody>
          </p:sp>
          <p:pic>
            <p:nvPicPr>
              <p:cNvPr id="34" name="Image 33" descr="Une image contenant capture d’écran, Graphique, conception&#10;&#10;Description générée automatiquement">
                <a:extLst>
                  <a:ext uri="{FF2B5EF4-FFF2-40B4-BE49-F238E27FC236}">
                    <a16:creationId xmlns:a16="http://schemas.microsoft.com/office/drawing/2014/main" id="{A36EB254-B1F2-9CEE-3675-774EDA28A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9800000">
                <a:off x="4253675" y="2983500"/>
                <a:ext cx="1046216" cy="464258"/>
              </a:xfrm>
              <a:prstGeom prst="rect">
                <a:avLst/>
              </a:prstGeom>
            </p:spPr>
          </p:pic>
          <p:pic>
            <p:nvPicPr>
              <p:cNvPr id="37" name="Image 3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1862DA9F-EE70-8D85-28BD-8034BFB31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1522" y="3261025"/>
                <a:ext cx="594351" cy="426039"/>
              </a:xfrm>
              <a:prstGeom prst="rect">
                <a:avLst/>
              </a:prstGeom>
            </p:spPr>
          </p:pic>
          <p:sp>
            <p:nvSpPr>
              <p:cNvPr id="42" name="Flèche vers la droite 41">
                <a:extLst>
                  <a:ext uri="{FF2B5EF4-FFF2-40B4-BE49-F238E27FC236}">
                    <a16:creationId xmlns:a16="http://schemas.microsoft.com/office/drawing/2014/main" id="{A21CB445-AD40-6B5D-64A4-34845FEC521A}"/>
                  </a:ext>
                </a:extLst>
              </p:cNvPr>
              <p:cNvSpPr/>
              <p:nvPr/>
            </p:nvSpPr>
            <p:spPr>
              <a:xfrm>
                <a:off x="2786921" y="3226094"/>
                <a:ext cx="130571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6" y="3835938"/>
            <a:ext cx="1587216" cy="1887686"/>
            <a:chOff x="322426" y="3835938"/>
            <a:chExt cx="1587216" cy="1887686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1887686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36321" y="5323514"/>
              <a:ext cx="1573321" cy="400110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ED emergency patient  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3754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 Xray/MRI/CT/US)</a:t>
            </a:r>
            <a:endParaRPr lang="fr-FR" dirty="0"/>
          </a:p>
        </p:txBody>
      </p: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7EDC8C31-6F1C-3990-CF2E-57EDC1FC43C1}"/>
              </a:ext>
            </a:extLst>
          </p:cNvPr>
          <p:cNvGrpSpPr/>
          <p:nvPr/>
        </p:nvGrpSpPr>
        <p:grpSpPr>
          <a:xfrm>
            <a:off x="336321" y="486387"/>
            <a:ext cx="10130958" cy="6367944"/>
            <a:chOff x="336321" y="486387"/>
            <a:chExt cx="10130958" cy="6367944"/>
          </a:xfrm>
        </p:grpSpPr>
        <p:sp>
          <p:nvSpPr>
            <p:cNvPr id="112" name="Flèche vers la droite 111">
              <a:extLst>
                <a:ext uri="{FF2B5EF4-FFF2-40B4-BE49-F238E27FC236}">
                  <a16:creationId xmlns:a16="http://schemas.microsoft.com/office/drawing/2014/main" id="{81D97EAE-3C8C-B9A5-1E9E-E0DD0E64B28C}"/>
                </a:ext>
              </a:extLst>
            </p:cNvPr>
            <p:cNvSpPr/>
            <p:nvPr/>
          </p:nvSpPr>
          <p:spPr>
            <a:xfrm>
              <a:off x="4559109" y="3221556"/>
              <a:ext cx="1774538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7BE6B2F-863D-EAE0-A6AA-BAD0B50CCA8E}"/>
                </a:ext>
              </a:extLst>
            </p:cNvPr>
            <p:cNvSpPr/>
            <p:nvPr/>
          </p:nvSpPr>
          <p:spPr>
            <a:xfrm>
              <a:off x="6358885" y="505844"/>
              <a:ext cx="2388897" cy="6046367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3678643E-9B34-94CB-AFD5-EBFD50B9B9BD}"/>
                </a:ext>
              </a:extLst>
            </p:cNvPr>
            <p:cNvSpPr txBox="1"/>
            <p:nvPr/>
          </p:nvSpPr>
          <p:spPr>
            <a:xfrm>
              <a:off x="6358885" y="6307554"/>
              <a:ext cx="2388899" cy="24622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Imaging</a:t>
              </a:r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BA2B10C5-98B5-CBBA-C03D-808DA33BE9C2}"/>
                </a:ext>
              </a:extLst>
            </p:cNvPr>
            <p:cNvSpPr txBox="1"/>
            <p:nvPr/>
          </p:nvSpPr>
          <p:spPr>
            <a:xfrm>
              <a:off x="8808861" y="486387"/>
              <a:ext cx="165841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*IHE radiology significant part of the sharing of imaging 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33D8B497-3ADA-E07B-DC29-2F05EEFBBAEA}"/>
                </a:ext>
              </a:extLst>
            </p:cNvPr>
            <p:cNvSpPr txBox="1"/>
            <p:nvPr/>
          </p:nvSpPr>
          <p:spPr>
            <a:xfrm>
              <a:off x="336321" y="5992557"/>
              <a:ext cx="5530603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*IHE Radiology was formed in 1998 to address issues of interoperability and information sharing that impact the quality of care in medical imaging. It has developed and documented standards-based solutions to these problems and organized testing and education to foster their adoption.</a:t>
              </a:r>
            </a:p>
            <a:p>
              <a:endParaRPr lang="en-US" sz="1000" dirty="0"/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8816D422-CED4-97F0-0444-B4A84B0314C7}"/>
              </a:ext>
            </a:extLst>
          </p:cNvPr>
          <p:cNvGrpSpPr/>
          <p:nvPr/>
        </p:nvGrpSpPr>
        <p:grpSpPr>
          <a:xfrm>
            <a:off x="2786921" y="2983500"/>
            <a:ext cx="2935542" cy="2020923"/>
            <a:chOff x="2786921" y="2983500"/>
            <a:chExt cx="2935542" cy="202092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01413B4-A9A0-C44C-0E35-DCF82B7506D4}"/>
                </a:ext>
              </a:extLst>
            </p:cNvPr>
            <p:cNvSpPr txBox="1"/>
            <p:nvPr/>
          </p:nvSpPr>
          <p:spPr>
            <a:xfrm>
              <a:off x="3690847" y="4296537"/>
              <a:ext cx="203161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takes place when patient arrives in department  </a:t>
              </a:r>
            </a:p>
          </p:txBody>
        </p:sp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id="{05931C8C-1B5C-696E-19EA-7D4C8FB62751}"/>
                </a:ext>
              </a:extLst>
            </p:cNvPr>
            <p:cNvGrpSpPr/>
            <p:nvPr/>
          </p:nvGrpSpPr>
          <p:grpSpPr>
            <a:xfrm>
              <a:off x="2786921" y="2983500"/>
              <a:ext cx="2575612" cy="1227130"/>
              <a:chOff x="2786921" y="2983500"/>
              <a:chExt cx="2575612" cy="1227130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DBD1A620-350D-5557-9E1F-2F9E62B8C049}"/>
                  </a:ext>
                </a:extLst>
              </p:cNvPr>
              <p:cNvSpPr txBox="1"/>
              <p:nvPr/>
            </p:nvSpPr>
            <p:spPr>
              <a:xfrm>
                <a:off x="4092634" y="3964409"/>
                <a:ext cx="126989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GSRN/SRIN/GLN</a:t>
                </a:r>
              </a:p>
            </p:txBody>
          </p:sp>
          <p:pic>
            <p:nvPicPr>
              <p:cNvPr id="34" name="Image 33" descr="Une image contenant capture d’écran, Graphique, conception&#10;&#10;Description générée automatiquement">
                <a:extLst>
                  <a:ext uri="{FF2B5EF4-FFF2-40B4-BE49-F238E27FC236}">
                    <a16:creationId xmlns:a16="http://schemas.microsoft.com/office/drawing/2014/main" id="{A36EB254-B1F2-9CEE-3675-774EDA28A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9800000">
                <a:off x="4253675" y="2983500"/>
                <a:ext cx="1046216" cy="464258"/>
              </a:xfrm>
              <a:prstGeom prst="rect">
                <a:avLst/>
              </a:prstGeom>
            </p:spPr>
          </p:pic>
          <p:pic>
            <p:nvPicPr>
              <p:cNvPr id="37" name="Image 3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1862DA9F-EE70-8D85-28BD-8034BFB31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1522" y="3261025"/>
                <a:ext cx="594351" cy="426039"/>
              </a:xfrm>
              <a:prstGeom prst="rect">
                <a:avLst/>
              </a:prstGeom>
            </p:spPr>
          </p:pic>
          <p:sp>
            <p:nvSpPr>
              <p:cNvPr id="42" name="Flèche vers la droite 41">
                <a:extLst>
                  <a:ext uri="{FF2B5EF4-FFF2-40B4-BE49-F238E27FC236}">
                    <a16:creationId xmlns:a16="http://schemas.microsoft.com/office/drawing/2014/main" id="{A21CB445-AD40-6B5D-64A4-34845FEC521A}"/>
                  </a:ext>
                </a:extLst>
              </p:cNvPr>
              <p:cNvSpPr/>
              <p:nvPr/>
            </p:nvSpPr>
            <p:spPr>
              <a:xfrm>
                <a:off x="2786921" y="3226094"/>
                <a:ext cx="130571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6" y="3835938"/>
            <a:ext cx="1587216" cy="1887686"/>
            <a:chOff x="322426" y="3835938"/>
            <a:chExt cx="1587216" cy="1887686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1887686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36321" y="5323514"/>
              <a:ext cx="1573321" cy="400110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ED emergency patient  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4125080F-D8AD-D3F2-4E3F-1D60BAB1BF0B}"/>
              </a:ext>
            </a:extLst>
          </p:cNvPr>
          <p:cNvGrpSpPr/>
          <p:nvPr/>
        </p:nvGrpSpPr>
        <p:grpSpPr>
          <a:xfrm>
            <a:off x="6607776" y="625114"/>
            <a:ext cx="1605877" cy="1172992"/>
            <a:chOff x="6607776" y="625114"/>
            <a:chExt cx="1605877" cy="1172992"/>
          </a:xfrm>
        </p:grpSpPr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CCCC53F1-9EAA-9339-A988-150F06AC0C09}"/>
                </a:ext>
              </a:extLst>
            </p:cNvPr>
            <p:cNvSpPr txBox="1"/>
            <p:nvPr/>
          </p:nvSpPr>
          <p:spPr>
            <a:xfrm>
              <a:off x="7360534" y="1302536"/>
              <a:ext cx="436338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MRI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D83A026A-2AC8-A58E-1D01-2CA1E0C425B6}"/>
                </a:ext>
              </a:extLst>
            </p:cNvPr>
            <p:cNvSpPr txBox="1"/>
            <p:nvPr/>
          </p:nvSpPr>
          <p:spPr>
            <a:xfrm>
              <a:off x="6943754" y="1551885"/>
              <a:ext cx="126989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r>
                <a:rPr lang="en-US" sz="1000" dirty="0"/>
                <a:t>GSRN/SRIN/GLN</a:t>
              </a:r>
            </a:p>
          </p:txBody>
        </p:sp>
        <p:pic>
          <p:nvPicPr>
            <p:cNvPr id="102" name="Image 101" descr="Une image contenant croquis, dessin humoristique, clipart, conception&#10;&#10;Description générée automatiquement">
              <a:extLst>
                <a:ext uri="{FF2B5EF4-FFF2-40B4-BE49-F238E27FC236}">
                  <a16:creationId xmlns:a16="http://schemas.microsoft.com/office/drawing/2014/main" id="{14D9D39D-278A-CCA6-3C7A-D7E146E53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607776" y="625114"/>
              <a:ext cx="1588871" cy="6972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0376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 Xray/MRI/CT/US)</a:t>
            </a:r>
            <a:endParaRPr lang="fr-FR" dirty="0"/>
          </a:p>
        </p:txBody>
      </p: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7EDC8C31-6F1C-3990-CF2E-57EDC1FC43C1}"/>
              </a:ext>
            </a:extLst>
          </p:cNvPr>
          <p:cNvGrpSpPr/>
          <p:nvPr/>
        </p:nvGrpSpPr>
        <p:grpSpPr>
          <a:xfrm>
            <a:off x="336321" y="486387"/>
            <a:ext cx="10130958" cy="6367944"/>
            <a:chOff x="336321" y="486387"/>
            <a:chExt cx="10130958" cy="6367944"/>
          </a:xfrm>
        </p:grpSpPr>
        <p:sp>
          <p:nvSpPr>
            <p:cNvPr id="112" name="Flèche vers la droite 111">
              <a:extLst>
                <a:ext uri="{FF2B5EF4-FFF2-40B4-BE49-F238E27FC236}">
                  <a16:creationId xmlns:a16="http://schemas.microsoft.com/office/drawing/2014/main" id="{81D97EAE-3C8C-B9A5-1E9E-E0DD0E64B28C}"/>
                </a:ext>
              </a:extLst>
            </p:cNvPr>
            <p:cNvSpPr/>
            <p:nvPr/>
          </p:nvSpPr>
          <p:spPr>
            <a:xfrm>
              <a:off x="4559109" y="3221556"/>
              <a:ext cx="1774538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7BE6B2F-863D-EAE0-A6AA-BAD0B50CCA8E}"/>
                </a:ext>
              </a:extLst>
            </p:cNvPr>
            <p:cNvSpPr/>
            <p:nvPr/>
          </p:nvSpPr>
          <p:spPr>
            <a:xfrm>
              <a:off x="6358885" y="505844"/>
              <a:ext cx="2388897" cy="6046367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3678643E-9B34-94CB-AFD5-EBFD50B9B9BD}"/>
                </a:ext>
              </a:extLst>
            </p:cNvPr>
            <p:cNvSpPr txBox="1"/>
            <p:nvPr/>
          </p:nvSpPr>
          <p:spPr>
            <a:xfrm>
              <a:off x="6358885" y="6307554"/>
              <a:ext cx="2388899" cy="24622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Imaging</a:t>
              </a:r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BA2B10C5-98B5-CBBA-C03D-808DA33BE9C2}"/>
                </a:ext>
              </a:extLst>
            </p:cNvPr>
            <p:cNvSpPr txBox="1"/>
            <p:nvPr/>
          </p:nvSpPr>
          <p:spPr>
            <a:xfrm>
              <a:off x="8808861" y="486387"/>
              <a:ext cx="165841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*IHE radiology significant part of the sharing of imaging 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33D8B497-3ADA-E07B-DC29-2F05EEFBBAEA}"/>
                </a:ext>
              </a:extLst>
            </p:cNvPr>
            <p:cNvSpPr txBox="1"/>
            <p:nvPr/>
          </p:nvSpPr>
          <p:spPr>
            <a:xfrm>
              <a:off x="336321" y="5992557"/>
              <a:ext cx="5530603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*IHE Radiology was formed in 1998 to address issues of interoperability and information sharing that impact the quality of care in medical imaging. It has developed and documented standards-based solutions to these problems and organized testing and education to foster their adoption.</a:t>
              </a:r>
            </a:p>
            <a:p>
              <a:endParaRPr lang="en-US" sz="1000" dirty="0"/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8816D422-CED4-97F0-0444-B4A84B0314C7}"/>
              </a:ext>
            </a:extLst>
          </p:cNvPr>
          <p:cNvGrpSpPr/>
          <p:nvPr/>
        </p:nvGrpSpPr>
        <p:grpSpPr>
          <a:xfrm>
            <a:off x="2786921" y="2983500"/>
            <a:ext cx="2935542" cy="2020923"/>
            <a:chOff x="2786921" y="2983500"/>
            <a:chExt cx="2935542" cy="202092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01413B4-A9A0-C44C-0E35-DCF82B7506D4}"/>
                </a:ext>
              </a:extLst>
            </p:cNvPr>
            <p:cNvSpPr txBox="1"/>
            <p:nvPr/>
          </p:nvSpPr>
          <p:spPr>
            <a:xfrm>
              <a:off x="3690847" y="4296537"/>
              <a:ext cx="203161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takes place when patient arrives in department  </a:t>
              </a:r>
            </a:p>
          </p:txBody>
        </p:sp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id="{05931C8C-1B5C-696E-19EA-7D4C8FB62751}"/>
                </a:ext>
              </a:extLst>
            </p:cNvPr>
            <p:cNvGrpSpPr/>
            <p:nvPr/>
          </p:nvGrpSpPr>
          <p:grpSpPr>
            <a:xfrm>
              <a:off x="2786921" y="2983500"/>
              <a:ext cx="2575612" cy="1227130"/>
              <a:chOff x="2786921" y="2983500"/>
              <a:chExt cx="2575612" cy="1227130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DBD1A620-350D-5557-9E1F-2F9E62B8C049}"/>
                  </a:ext>
                </a:extLst>
              </p:cNvPr>
              <p:cNvSpPr txBox="1"/>
              <p:nvPr/>
            </p:nvSpPr>
            <p:spPr>
              <a:xfrm>
                <a:off x="4092634" y="3964409"/>
                <a:ext cx="126989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GSRN/SRIN/GLN</a:t>
                </a:r>
              </a:p>
            </p:txBody>
          </p:sp>
          <p:pic>
            <p:nvPicPr>
              <p:cNvPr id="34" name="Image 33" descr="Une image contenant capture d’écran, Graphique, conception&#10;&#10;Description générée automatiquement">
                <a:extLst>
                  <a:ext uri="{FF2B5EF4-FFF2-40B4-BE49-F238E27FC236}">
                    <a16:creationId xmlns:a16="http://schemas.microsoft.com/office/drawing/2014/main" id="{A36EB254-B1F2-9CEE-3675-774EDA28A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9800000">
                <a:off x="4253675" y="2983500"/>
                <a:ext cx="1046216" cy="464258"/>
              </a:xfrm>
              <a:prstGeom prst="rect">
                <a:avLst/>
              </a:prstGeom>
            </p:spPr>
          </p:pic>
          <p:pic>
            <p:nvPicPr>
              <p:cNvPr id="37" name="Image 3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1862DA9F-EE70-8D85-28BD-8034BFB31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1522" y="3261025"/>
                <a:ext cx="594351" cy="426039"/>
              </a:xfrm>
              <a:prstGeom prst="rect">
                <a:avLst/>
              </a:prstGeom>
            </p:spPr>
          </p:pic>
          <p:sp>
            <p:nvSpPr>
              <p:cNvPr id="42" name="Flèche vers la droite 41">
                <a:extLst>
                  <a:ext uri="{FF2B5EF4-FFF2-40B4-BE49-F238E27FC236}">
                    <a16:creationId xmlns:a16="http://schemas.microsoft.com/office/drawing/2014/main" id="{A21CB445-AD40-6B5D-64A4-34845FEC521A}"/>
                  </a:ext>
                </a:extLst>
              </p:cNvPr>
              <p:cNvSpPr/>
              <p:nvPr/>
            </p:nvSpPr>
            <p:spPr>
              <a:xfrm>
                <a:off x="2786921" y="3226094"/>
                <a:ext cx="130571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B4B90140-717D-3DD8-71AB-DB7A1DAFF987}"/>
              </a:ext>
            </a:extLst>
          </p:cNvPr>
          <p:cNvGrpSpPr/>
          <p:nvPr/>
        </p:nvGrpSpPr>
        <p:grpSpPr>
          <a:xfrm>
            <a:off x="4870538" y="1060233"/>
            <a:ext cx="1745090" cy="1486349"/>
            <a:chOff x="3801501" y="870549"/>
            <a:chExt cx="1745090" cy="1486349"/>
          </a:xfrm>
        </p:grpSpPr>
        <p:sp>
          <p:nvSpPr>
            <p:cNvPr id="86" name="Flèche vers la droite 85">
              <a:extLst>
                <a:ext uri="{FF2B5EF4-FFF2-40B4-BE49-F238E27FC236}">
                  <a16:creationId xmlns:a16="http://schemas.microsoft.com/office/drawing/2014/main" id="{515D82B2-12A4-5C4F-6AA9-A36B26688999}"/>
                </a:ext>
              </a:extLst>
            </p:cNvPr>
            <p:cNvSpPr/>
            <p:nvPr/>
          </p:nvSpPr>
          <p:spPr>
            <a:xfrm rot="19800000">
              <a:off x="4597335" y="904260"/>
              <a:ext cx="94925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id="{42C4D141-766B-033D-1AE7-8F92ADD30B36}"/>
                </a:ext>
              </a:extLst>
            </p:cNvPr>
            <p:cNvSpPr txBox="1"/>
            <p:nvPr/>
          </p:nvSpPr>
          <p:spPr>
            <a:xfrm>
              <a:off x="3801501" y="1649012"/>
              <a:ext cx="1448014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MRI checklist Implantable  (GTIN) MRI Safe/</a:t>
              </a:r>
            </a:p>
            <a:p>
              <a:pPr algn="ctr"/>
              <a:r>
                <a:rPr lang="en-US" sz="1000" dirty="0"/>
                <a:t> Not Safe </a:t>
              </a:r>
            </a:p>
          </p:txBody>
        </p:sp>
        <p:pic>
          <p:nvPicPr>
            <p:cNvPr id="111" name="Image 110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CFA07627-BD46-F6C4-004E-25C6E389DB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17278" y="870549"/>
              <a:ext cx="470674" cy="716243"/>
            </a:xfrm>
            <a:prstGeom prst="rect">
              <a:avLst/>
            </a:prstGeom>
          </p:spPr>
        </p:pic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6" y="3835938"/>
            <a:ext cx="1587216" cy="1887686"/>
            <a:chOff x="322426" y="3835938"/>
            <a:chExt cx="1587216" cy="1887686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1887686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36321" y="5323514"/>
              <a:ext cx="1573321" cy="400110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ED emergency patient  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4125080F-D8AD-D3F2-4E3F-1D60BAB1BF0B}"/>
              </a:ext>
            </a:extLst>
          </p:cNvPr>
          <p:cNvGrpSpPr/>
          <p:nvPr/>
        </p:nvGrpSpPr>
        <p:grpSpPr>
          <a:xfrm>
            <a:off x="6607776" y="625114"/>
            <a:ext cx="1605877" cy="1172992"/>
            <a:chOff x="6607776" y="625114"/>
            <a:chExt cx="1605877" cy="1172992"/>
          </a:xfrm>
        </p:grpSpPr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CCCC53F1-9EAA-9339-A988-150F06AC0C09}"/>
                </a:ext>
              </a:extLst>
            </p:cNvPr>
            <p:cNvSpPr txBox="1"/>
            <p:nvPr/>
          </p:nvSpPr>
          <p:spPr>
            <a:xfrm>
              <a:off x="7360534" y="1302536"/>
              <a:ext cx="436338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MRI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D83A026A-2AC8-A58E-1D01-2CA1E0C425B6}"/>
                </a:ext>
              </a:extLst>
            </p:cNvPr>
            <p:cNvSpPr txBox="1"/>
            <p:nvPr/>
          </p:nvSpPr>
          <p:spPr>
            <a:xfrm>
              <a:off x="6943754" y="1551885"/>
              <a:ext cx="126989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r>
                <a:rPr lang="en-US" sz="1000" dirty="0"/>
                <a:t>GSRN/SRIN/GLN</a:t>
              </a:r>
            </a:p>
          </p:txBody>
        </p:sp>
        <p:pic>
          <p:nvPicPr>
            <p:cNvPr id="102" name="Image 101" descr="Une image contenant croquis, dessin humoristique, clipart, conception&#10;&#10;Description générée automatiquement">
              <a:extLst>
                <a:ext uri="{FF2B5EF4-FFF2-40B4-BE49-F238E27FC236}">
                  <a16:creationId xmlns:a16="http://schemas.microsoft.com/office/drawing/2014/main" id="{14D9D39D-278A-CCA6-3C7A-D7E146E53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607776" y="625114"/>
              <a:ext cx="1588871" cy="6972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96539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 Xray/MRI/CT/US)</a:t>
            </a:r>
            <a:endParaRPr lang="fr-FR" dirty="0"/>
          </a:p>
        </p:txBody>
      </p: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7EDC8C31-6F1C-3990-CF2E-57EDC1FC43C1}"/>
              </a:ext>
            </a:extLst>
          </p:cNvPr>
          <p:cNvGrpSpPr/>
          <p:nvPr/>
        </p:nvGrpSpPr>
        <p:grpSpPr>
          <a:xfrm>
            <a:off x="336321" y="486387"/>
            <a:ext cx="10130958" cy="6367944"/>
            <a:chOff x="336321" y="486387"/>
            <a:chExt cx="10130958" cy="6367944"/>
          </a:xfrm>
        </p:grpSpPr>
        <p:sp>
          <p:nvSpPr>
            <p:cNvPr id="112" name="Flèche vers la droite 111">
              <a:extLst>
                <a:ext uri="{FF2B5EF4-FFF2-40B4-BE49-F238E27FC236}">
                  <a16:creationId xmlns:a16="http://schemas.microsoft.com/office/drawing/2014/main" id="{81D97EAE-3C8C-B9A5-1E9E-E0DD0E64B28C}"/>
                </a:ext>
              </a:extLst>
            </p:cNvPr>
            <p:cNvSpPr/>
            <p:nvPr/>
          </p:nvSpPr>
          <p:spPr>
            <a:xfrm>
              <a:off x="4559109" y="3221556"/>
              <a:ext cx="1774538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7BE6B2F-863D-EAE0-A6AA-BAD0B50CCA8E}"/>
                </a:ext>
              </a:extLst>
            </p:cNvPr>
            <p:cNvSpPr/>
            <p:nvPr/>
          </p:nvSpPr>
          <p:spPr>
            <a:xfrm>
              <a:off x="6358885" y="505844"/>
              <a:ext cx="2388897" cy="6046367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3678643E-9B34-94CB-AFD5-EBFD50B9B9BD}"/>
                </a:ext>
              </a:extLst>
            </p:cNvPr>
            <p:cNvSpPr txBox="1"/>
            <p:nvPr/>
          </p:nvSpPr>
          <p:spPr>
            <a:xfrm>
              <a:off x="6358885" y="6307554"/>
              <a:ext cx="2388899" cy="24622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Imaging</a:t>
              </a:r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BA2B10C5-98B5-CBBA-C03D-808DA33BE9C2}"/>
                </a:ext>
              </a:extLst>
            </p:cNvPr>
            <p:cNvSpPr txBox="1"/>
            <p:nvPr/>
          </p:nvSpPr>
          <p:spPr>
            <a:xfrm>
              <a:off x="8808861" y="486387"/>
              <a:ext cx="165841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*IHE radiology significant part of the sharing of imaging 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33D8B497-3ADA-E07B-DC29-2F05EEFBBAEA}"/>
                </a:ext>
              </a:extLst>
            </p:cNvPr>
            <p:cNvSpPr txBox="1"/>
            <p:nvPr/>
          </p:nvSpPr>
          <p:spPr>
            <a:xfrm>
              <a:off x="336321" y="5992557"/>
              <a:ext cx="5530603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*IHE Radiology was formed in 1998 to address issues of interoperability and information sharing that impact the quality of care in medical imaging. It has developed and documented standards-based solutions to these problems and organized testing and education to foster their adoption.</a:t>
              </a:r>
            </a:p>
            <a:p>
              <a:endParaRPr lang="en-US" sz="1000" dirty="0"/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8816D422-CED4-97F0-0444-B4A84B0314C7}"/>
              </a:ext>
            </a:extLst>
          </p:cNvPr>
          <p:cNvGrpSpPr/>
          <p:nvPr/>
        </p:nvGrpSpPr>
        <p:grpSpPr>
          <a:xfrm>
            <a:off x="2786921" y="2983500"/>
            <a:ext cx="2935542" cy="2020923"/>
            <a:chOff x="2786921" y="2983500"/>
            <a:chExt cx="2935542" cy="202092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01413B4-A9A0-C44C-0E35-DCF82B7506D4}"/>
                </a:ext>
              </a:extLst>
            </p:cNvPr>
            <p:cNvSpPr txBox="1"/>
            <p:nvPr/>
          </p:nvSpPr>
          <p:spPr>
            <a:xfrm>
              <a:off x="3690847" y="4296537"/>
              <a:ext cx="203161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takes place when patient arrives in department  </a:t>
              </a:r>
            </a:p>
          </p:txBody>
        </p:sp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id="{05931C8C-1B5C-696E-19EA-7D4C8FB62751}"/>
                </a:ext>
              </a:extLst>
            </p:cNvPr>
            <p:cNvGrpSpPr/>
            <p:nvPr/>
          </p:nvGrpSpPr>
          <p:grpSpPr>
            <a:xfrm>
              <a:off x="2786921" y="2983500"/>
              <a:ext cx="2575612" cy="1227130"/>
              <a:chOff x="2786921" y="2983500"/>
              <a:chExt cx="2575612" cy="1227130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DBD1A620-350D-5557-9E1F-2F9E62B8C049}"/>
                  </a:ext>
                </a:extLst>
              </p:cNvPr>
              <p:cNvSpPr txBox="1"/>
              <p:nvPr/>
            </p:nvSpPr>
            <p:spPr>
              <a:xfrm>
                <a:off x="4092634" y="3964409"/>
                <a:ext cx="126989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GSRN/SRIN/GLN</a:t>
                </a:r>
              </a:p>
            </p:txBody>
          </p:sp>
          <p:pic>
            <p:nvPicPr>
              <p:cNvPr id="34" name="Image 33" descr="Une image contenant capture d’écran, Graphique, conception&#10;&#10;Description générée automatiquement">
                <a:extLst>
                  <a:ext uri="{FF2B5EF4-FFF2-40B4-BE49-F238E27FC236}">
                    <a16:creationId xmlns:a16="http://schemas.microsoft.com/office/drawing/2014/main" id="{A36EB254-B1F2-9CEE-3675-774EDA28A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9800000">
                <a:off x="4253675" y="2983500"/>
                <a:ext cx="1046216" cy="464258"/>
              </a:xfrm>
              <a:prstGeom prst="rect">
                <a:avLst/>
              </a:prstGeom>
            </p:spPr>
          </p:pic>
          <p:pic>
            <p:nvPicPr>
              <p:cNvPr id="37" name="Image 3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1862DA9F-EE70-8D85-28BD-8034BFB31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1522" y="3261025"/>
                <a:ext cx="594351" cy="426039"/>
              </a:xfrm>
              <a:prstGeom prst="rect">
                <a:avLst/>
              </a:prstGeom>
            </p:spPr>
          </p:pic>
          <p:sp>
            <p:nvSpPr>
              <p:cNvPr id="42" name="Flèche vers la droite 41">
                <a:extLst>
                  <a:ext uri="{FF2B5EF4-FFF2-40B4-BE49-F238E27FC236}">
                    <a16:creationId xmlns:a16="http://schemas.microsoft.com/office/drawing/2014/main" id="{A21CB445-AD40-6B5D-64A4-34845FEC521A}"/>
                  </a:ext>
                </a:extLst>
              </p:cNvPr>
              <p:cNvSpPr/>
              <p:nvPr/>
            </p:nvSpPr>
            <p:spPr>
              <a:xfrm>
                <a:off x="2786921" y="3226094"/>
                <a:ext cx="130571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B4B90140-717D-3DD8-71AB-DB7A1DAFF987}"/>
              </a:ext>
            </a:extLst>
          </p:cNvPr>
          <p:cNvGrpSpPr/>
          <p:nvPr/>
        </p:nvGrpSpPr>
        <p:grpSpPr>
          <a:xfrm>
            <a:off x="4870538" y="1060233"/>
            <a:ext cx="1745090" cy="1486349"/>
            <a:chOff x="3801501" y="870549"/>
            <a:chExt cx="1745090" cy="1486349"/>
          </a:xfrm>
        </p:grpSpPr>
        <p:sp>
          <p:nvSpPr>
            <p:cNvPr id="86" name="Flèche vers la droite 85">
              <a:extLst>
                <a:ext uri="{FF2B5EF4-FFF2-40B4-BE49-F238E27FC236}">
                  <a16:creationId xmlns:a16="http://schemas.microsoft.com/office/drawing/2014/main" id="{515D82B2-12A4-5C4F-6AA9-A36B26688999}"/>
                </a:ext>
              </a:extLst>
            </p:cNvPr>
            <p:cNvSpPr/>
            <p:nvPr/>
          </p:nvSpPr>
          <p:spPr>
            <a:xfrm rot="19800000">
              <a:off x="4597335" y="904260"/>
              <a:ext cx="94925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id="{42C4D141-766B-033D-1AE7-8F92ADD30B36}"/>
                </a:ext>
              </a:extLst>
            </p:cNvPr>
            <p:cNvSpPr txBox="1"/>
            <p:nvPr/>
          </p:nvSpPr>
          <p:spPr>
            <a:xfrm>
              <a:off x="3801501" y="1649012"/>
              <a:ext cx="1448014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MRI checklist Implantable  (GTIN) MRI Safe/</a:t>
              </a:r>
            </a:p>
            <a:p>
              <a:pPr algn="ctr"/>
              <a:r>
                <a:rPr lang="en-US" sz="1000" dirty="0"/>
                <a:t> Not Safe </a:t>
              </a:r>
            </a:p>
          </p:txBody>
        </p:sp>
        <p:pic>
          <p:nvPicPr>
            <p:cNvPr id="111" name="Image 110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CFA07627-BD46-F6C4-004E-25C6E389DB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17278" y="870549"/>
              <a:ext cx="470674" cy="716243"/>
            </a:xfrm>
            <a:prstGeom prst="rect">
              <a:avLst/>
            </a:prstGeom>
          </p:spPr>
        </p:pic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6" y="3835938"/>
            <a:ext cx="1587216" cy="1887686"/>
            <a:chOff x="322426" y="3835938"/>
            <a:chExt cx="1587216" cy="1887686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1887686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36321" y="5323514"/>
              <a:ext cx="1573321" cy="400110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ED emergency patient  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4125080F-D8AD-D3F2-4E3F-1D60BAB1BF0B}"/>
              </a:ext>
            </a:extLst>
          </p:cNvPr>
          <p:cNvGrpSpPr/>
          <p:nvPr/>
        </p:nvGrpSpPr>
        <p:grpSpPr>
          <a:xfrm>
            <a:off x="6607776" y="625114"/>
            <a:ext cx="1605877" cy="1172992"/>
            <a:chOff x="6607776" y="625114"/>
            <a:chExt cx="1605877" cy="1172992"/>
          </a:xfrm>
        </p:grpSpPr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CCCC53F1-9EAA-9339-A988-150F06AC0C09}"/>
                </a:ext>
              </a:extLst>
            </p:cNvPr>
            <p:cNvSpPr txBox="1"/>
            <p:nvPr/>
          </p:nvSpPr>
          <p:spPr>
            <a:xfrm>
              <a:off x="7360534" y="1302536"/>
              <a:ext cx="436338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MRI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D83A026A-2AC8-A58E-1D01-2CA1E0C425B6}"/>
                </a:ext>
              </a:extLst>
            </p:cNvPr>
            <p:cNvSpPr txBox="1"/>
            <p:nvPr/>
          </p:nvSpPr>
          <p:spPr>
            <a:xfrm>
              <a:off x="6943754" y="1551885"/>
              <a:ext cx="126989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r>
                <a:rPr lang="en-US" sz="1000" dirty="0"/>
                <a:t>GSRN/SRIN/GLN</a:t>
              </a:r>
            </a:p>
          </p:txBody>
        </p:sp>
        <p:pic>
          <p:nvPicPr>
            <p:cNvPr id="102" name="Image 101" descr="Une image contenant croquis, dessin humoristique, clipart, conception&#10;&#10;Description générée automatiquement">
              <a:extLst>
                <a:ext uri="{FF2B5EF4-FFF2-40B4-BE49-F238E27FC236}">
                  <a16:creationId xmlns:a16="http://schemas.microsoft.com/office/drawing/2014/main" id="{14D9D39D-278A-CCA6-3C7A-D7E146E53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607776" y="625114"/>
              <a:ext cx="1588871" cy="697252"/>
            </a:xfrm>
            <a:prstGeom prst="rect">
              <a:avLst/>
            </a:prstGeom>
          </p:spPr>
        </p:pic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A1850112-3301-CA19-31B1-46F445BDB345}"/>
              </a:ext>
            </a:extLst>
          </p:cNvPr>
          <p:cNvGrpSpPr/>
          <p:nvPr/>
        </p:nvGrpSpPr>
        <p:grpSpPr>
          <a:xfrm>
            <a:off x="6943754" y="1921205"/>
            <a:ext cx="1269899" cy="1247170"/>
            <a:chOff x="6943754" y="1921205"/>
            <a:chExt cx="1269899" cy="1247170"/>
          </a:xfrm>
        </p:grpSpPr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70FBB452-48CC-4557-5A88-5DC2898EBC63}"/>
                </a:ext>
              </a:extLst>
            </p:cNvPr>
            <p:cNvSpPr txBox="1"/>
            <p:nvPr/>
          </p:nvSpPr>
          <p:spPr>
            <a:xfrm>
              <a:off x="7314047" y="2672805"/>
              <a:ext cx="529312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XRAY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268A6DDB-D394-C96C-074C-480AE34A7FAE}"/>
                </a:ext>
              </a:extLst>
            </p:cNvPr>
            <p:cNvSpPr txBox="1"/>
            <p:nvPr/>
          </p:nvSpPr>
          <p:spPr>
            <a:xfrm>
              <a:off x="6943754" y="2922154"/>
              <a:ext cx="126989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r>
                <a:rPr lang="en-US" sz="1000" dirty="0"/>
                <a:t>GSRN/SRIN/GLN</a:t>
              </a:r>
            </a:p>
          </p:txBody>
        </p:sp>
        <p:pic>
          <p:nvPicPr>
            <p:cNvPr id="106" name="Image 105" descr="Une image contenant capture d’écran, lampe, conception&#10;&#10;Description générée automatiquement">
              <a:extLst>
                <a:ext uri="{FF2B5EF4-FFF2-40B4-BE49-F238E27FC236}">
                  <a16:creationId xmlns:a16="http://schemas.microsoft.com/office/drawing/2014/main" id="{08F2943D-F45F-D3FD-E33D-DF227FA7369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137441" y="1921205"/>
              <a:ext cx="808319" cy="7126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131801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GS1</Template>
  <TotalTime>1746</TotalTime>
  <Words>1012</Words>
  <Application>Microsoft Macintosh PowerPoint</Application>
  <PresentationFormat>Grand écran</PresentationFormat>
  <Paragraphs>140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Arial</vt:lpstr>
      <vt:lpstr>Verdana</vt:lpstr>
      <vt:lpstr>Thème Office 2013 – 2022</vt:lpstr>
      <vt:lpstr>Definition of business process</vt:lpstr>
      <vt:lpstr>Imaging ( Xray/MRI/CT/US)</vt:lpstr>
      <vt:lpstr>Imaging ( Xray/MRI/CT/US)</vt:lpstr>
      <vt:lpstr>Imaging ( Xray/MRI/CT/US)</vt:lpstr>
      <vt:lpstr>Imaging ( Xray/MRI/CT/US)</vt:lpstr>
      <vt:lpstr>Imaging ( Xray/MRI/CT/US)</vt:lpstr>
      <vt:lpstr>Imaging ( Xray/MRI/CT/US)</vt:lpstr>
      <vt:lpstr>Imaging ( Xray/MRI/CT/US)</vt:lpstr>
      <vt:lpstr>Imaging ( Xray/MRI/CT/US)</vt:lpstr>
      <vt:lpstr>Imaging ( Xray/MRI/CT/US)</vt:lpstr>
      <vt:lpstr>Imaging ( Xray/MRI/CT/US)</vt:lpstr>
      <vt:lpstr>Imaging ( Xray/MRI/CT/US)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61</cp:revision>
  <dcterms:created xsi:type="dcterms:W3CDTF">2023-01-10T11:12:26Z</dcterms:created>
  <dcterms:modified xsi:type="dcterms:W3CDTF">2024-11-07T16:46:35Z</dcterms:modified>
</cp:coreProperties>
</file>