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94"/>
    <p:restoredTop sz="96327"/>
  </p:normalViewPr>
  <p:slideViewPr>
    <p:cSldViewPr snapToGrid="0">
      <p:cViewPr varScale="1">
        <p:scale>
          <a:sx n="186" d="100"/>
          <a:sy n="186" d="100"/>
        </p:scale>
        <p:origin x="2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9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.png"/><Relationship Id="rId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The process in hospitals refers to a comprehensive system designed to track and manage the lifecycle of all textiles used within the healthcare facility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Traceability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of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Laundry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8570092E-A5FC-938D-D8D9-2A623F5D9900}"/>
              </a:ext>
            </a:extLst>
          </p:cNvPr>
          <p:cNvGrpSpPr/>
          <p:nvPr/>
        </p:nvGrpSpPr>
        <p:grpSpPr>
          <a:xfrm>
            <a:off x="6107509" y="3914108"/>
            <a:ext cx="4509940" cy="2079724"/>
            <a:chOff x="7827860" y="3853563"/>
            <a:chExt cx="4509940" cy="2079724"/>
          </a:xfrm>
        </p:grpSpPr>
        <p:pic>
          <p:nvPicPr>
            <p:cNvPr id="16" name="Image 15" descr="Une image contenant conception&#10;&#10;Description générée automatiquement">
              <a:extLst>
                <a:ext uri="{FF2B5EF4-FFF2-40B4-BE49-F238E27FC236}">
                  <a16:creationId xmlns:a16="http://schemas.microsoft.com/office/drawing/2014/main" id="{B410B6FD-684F-ABA3-38C9-F0DD32229A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43894" y="4216779"/>
              <a:ext cx="923385" cy="874464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EC05C8C-582F-619A-7ACC-EB8C7A54252C}"/>
                </a:ext>
              </a:extLst>
            </p:cNvPr>
            <p:cNvSpPr/>
            <p:nvPr/>
          </p:nvSpPr>
          <p:spPr>
            <a:xfrm>
              <a:off x="7827860" y="3872365"/>
              <a:ext cx="1771933" cy="2060922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3C791B5E-3590-3610-8DB1-7B667ED9E031}"/>
                </a:ext>
              </a:extLst>
            </p:cNvPr>
            <p:cNvSpPr txBox="1"/>
            <p:nvPr/>
          </p:nvSpPr>
          <p:spPr>
            <a:xfrm>
              <a:off x="7827860" y="3853563"/>
              <a:ext cx="1786878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 </a:t>
              </a:r>
            </a:p>
          </p:txBody>
        </p:sp>
        <p:grpSp>
          <p:nvGrpSpPr>
            <p:cNvPr id="73" name="Groupe 72">
              <a:extLst>
                <a:ext uri="{FF2B5EF4-FFF2-40B4-BE49-F238E27FC236}">
                  <a16:creationId xmlns:a16="http://schemas.microsoft.com/office/drawing/2014/main" id="{01F8A511-CE94-ADD2-1D68-E4F61C757C23}"/>
                </a:ext>
              </a:extLst>
            </p:cNvPr>
            <p:cNvGrpSpPr/>
            <p:nvPr/>
          </p:nvGrpSpPr>
          <p:grpSpPr>
            <a:xfrm>
              <a:off x="7850764" y="4335036"/>
              <a:ext cx="4487036" cy="1377376"/>
              <a:chOff x="4401222" y="1481791"/>
              <a:chExt cx="4487036" cy="1377376"/>
            </a:xfrm>
          </p:grpSpPr>
          <p:sp>
            <p:nvSpPr>
              <p:cNvPr id="74" name="Flèche vers la droite 73">
                <a:extLst>
                  <a:ext uri="{FF2B5EF4-FFF2-40B4-BE49-F238E27FC236}">
                    <a16:creationId xmlns:a16="http://schemas.microsoft.com/office/drawing/2014/main" id="{B6F9D4F7-3752-5389-BBB3-C9F224554BCE}"/>
                  </a:ext>
                </a:extLst>
              </p:cNvPr>
              <p:cNvSpPr/>
              <p:nvPr/>
            </p:nvSpPr>
            <p:spPr>
              <a:xfrm rot="10800000">
                <a:off x="5658319" y="1481791"/>
                <a:ext cx="322993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2AB901D8-2A3C-A45E-D75B-34A3728DA21C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Reordering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new textiles</a:t>
                </a:r>
              </a:p>
            </p:txBody>
          </p:sp>
        </p:grp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22C7F352-A952-9DB0-92C0-146A3738CC3C}"/>
              </a:ext>
            </a:extLst>
          </p:cNvPr>
          <p:cNvGrpSpPr/>
          <p:nvPr/>
        </p:nvGrpSpPr>
        <p:grpSpPr>
          <a:xfrm>
            <a:off x="7857173" y="4922500"/>
            <a:ext cx="2531731" cy="1660675"/>
            <a:chOff x="10185088" y="3897848"/>
            <a:chExt cx="2531731" cy="1660675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7D7653F1-EC37-AB21-DBFE-00474655F8B6}"/>
                </a:ext>
              </a:extLst>
            </p:cNvPr>
            <p:cNvGrpSpPr/>
            <p:nvPr/>
          </p:nvGrpSpPr>
          <p:grpSpPr>
            <a:xfrm>
              <a:off x="10185088" y="3897848"/>
              <a:ext cx="2531731" cy="1660675"/>
              <a:chOff x="4401222" y="1044603"/>
              <a:chExt cx="2531731" cy="1660675"/>
            </a:xfrm>
          </p:grpSpPr>
          <p:sp>
            <p:nvSpPr>
              <p:cNvPr id="71" name="Flèche vers la droite 70">
                <a:extLst>
                  <a:ext uri="{FF2B5EF4-FFF2-40B4-BE49-F238E27FC236}">
                    <a16:creationId xmlns:a16="http://schemas.microsoft.com/office/drawing/2014/main" id="{C93FD91A-8D13-8DB2-260D-038F3903175C}"/>
                  </a:ext>
                </a:extLst>
              </p:cNvPr>
              <p:cNvSpPr/>
              <p:nvPr/>
            </p:nvSpPr>
            <p:spPr>
              <a:xfrm rot="8100000">
                <a:off x="5384860" y="1044603"/>
                <a:ext cx="154809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4EF9DCDD-2E09-4974-7B1C-FCAC8269DF2A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Disposal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</a:p>
            </p:txBody>
          </p:sp>
        </p:grpSp>
        <p:pic>
          <p:nvPicPr>
            <p:cNvPr id="18" name="Image 17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3696303B-0544-BB79-1649-581B38E0B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38643" y="4719490"/>
              <a:ext cx="813313" cy="580938"/>
            </a:xfrm>
            <a:prstGeom prst="rect">
              <a:avLst/>
            </a:prstGeom>
          </p:spPr>
        </p:pic>
        <p:pic>
          <p:nvPicPr>
            <p:cNvPr id="10" name="Image 9" descr="Une image contenant symbole, Symétrie, Caractère coloré, Graphique&#10;&#10;Description générée automatiquement">
              <a:extLst>
                <a:ext uri="{FF2B5EF4-FFF2-40B4-BE49-F238E27FC236}">
                  <a16:creationId xmlns:a16="http://schemas.microsoft.com/office/drawing/2014/main" id="{57E9DD50-EBE3-77F8-E16C-70A208FEE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217516" y="4809957"/>
              <a:ext cx="392802" cy="392802"/>
            </a:xfrm>
            <a:prstGeom prst="rect">
              <a:avLst/>
            </a:prstGeom>
          </p:spPr>
        </p:pic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56222" y="1813901"/>
              <a:ext cx="813313" cy="580938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8F6673AB-77DB-4E75-3285-CF41885DF063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7367591" y="1686961"/>
            <a:chExt cx="2611143" cy="1862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732784F-59FB-E165-F9E5-FB37E218F19F}"/>
                </a:ext>
              </a:extLst>
            </p:cNvPr>
            <p:cNvGrpSpPr/>
            <p:nvPr/>
          </p:nvGrpSpPr>
          <p:grpSpPr>
            <a:xfrm>
              <a:off x="7367591" y="1992678"/>
              <a:ext cx="2611143" cy="1556493"/>
              <a:chOff x="3499725" y="1610450"/>
              <a:chExt cx="2611143" cy="1556493"/>
            </a:xfrm>
          </p:grpSpPr>
          <p:sp>
            <p:nvSpPr>
              <p:cNvPr id="49" name="Flèche vers la droite 48">
                <a:extLst>
                  <a:ext uri="{FF2B5EF4-FFF2-40B4-BE49-F238E27FC236}">
                    <a16:creationId xmlns:a16="http://schemas.microsoft.com/office/drawing/2014/main" id="{BBD10535-7E6C-C345-1673-55B43F7363F8}"/>
                  </a:ext>
                </a:extLst>
              </p:cNvPr>
              <p:cNvSpPr/>
              <p:nvPr/>
            </p:nvSpPr>
            <p:spPr>
              <a:xfrm>
                <a:off x="3499725" y="1610450"/>
                <a:ext cx="1129016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6395D72D-FF6E-A39D-769D-15055A7230C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Dirty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undergo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sterilization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processes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" name="Image 7" descr="Une image contenant clipart, dessin humoristique, conception, illustration&#10;&#10;Description générée automatiquement">
              <a:extLst>
                <a:ext uri="{FF2B5EF4-FFF2-40B4-BE49-F238E27FC236}">
                  <a16:creationId xmlns:a16="http://schemas.microsoft.com/office/drawing/2014/main" id="{27FC3700-B82E-0F52-7B8C-E001F1F37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41875" y="1686961"/>
              <a:ext cx="1057918" cy="960076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2606"/>
            <a:ext cx="2294056" cy="1849060"/>
            <a:chOff x="5642387" y="1700111"/>
            <a:chExt cx="2294056" cy="1849060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49603" y="1700111"/>
              <a:ext cx="1064033" cy="807197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Enables precise tracking of stock levels including wash cycles, rotation schedules, and identification of lost items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Facilitates automated stock control and seamless ordering processes across the healthcare provider ensuring availability of necessary textiles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Ensures specific handling and processing requirements due to the varying levels of contamination and the need for infection control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Ensures accountability and streamlines logistics by tracking the flow of textiles to and from laundry services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Effective traceability enables informed purchasing decisions by offering detailed insights into each textile garment's history. This ensures that new textiles are acquired with greater efficiency and cost-effectiveness, </a:t>
            </a:r>
            <a:r>
              <a:rPr lang="en-US" sz="2000" dirty="0" err="1"/>
              <a:t>optimising</a:t>
            </a:r>
            <a:r>
              <a:rPr lang="en-US" sz="2000" dirty="0"/>
              <a:t> resource management for the healthcare facility.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6866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25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039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339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2606"/>
            <a:ext cx="2294056" cy="1849060"/>
            <a:chOff x="5642387" y="1700111"/>
            <a:chExt cx="2294056" cy="1849060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49603" y="1700111"/>
              <a:ext cx="1064033" cy="807197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717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8F6673AB-77DB-4E75-3285-CF41885DF063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7367591" y="1686961"/>
            <a:chExt cx="2611143" cy="1862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732784F-59FB-E165-F9E5-FB37E218F19F}"/>
                </a:ext>
              </a:extLst>
            </p:cNvPr>
            <p:cNvGrpSpPr/>
            <p:nvPr/>
          </p:nvGrpSpPr>
          <p:grpSpPr>
            <a:xfrm>
              <a:off x="7367591" y="1992678"/>
              <a:ext cx="2611143" cy="1556493"/>
              <a:chOff x="3499725" y="1610450"/>
              <a:chExt cx="2611143" cy="1556493"/>
            </a:xfrm>
          </p:grpSpPr>
          <p:sp>
            <p:nvSpPr>
              <p:cNvPr id="49" name="Flèche vers la droite 48">
                <a:extLst>
                  <a:ext uri="{FF2B5EF4-FFF2-40B4-BE49-F238E27FC236}">
                    <a16:creationId xmlns:a16="http://schemas.microsoft.com/office/drawing/2014/main" id="{BBD10535-7E6C-C345-1673-55B43F7363F8}"/>
                  </a:ext>
                </a:extLst>
              </p:cNvPr>
              <p:cNvSpPr/>
              <p:nvPr/>
            </p:nvSpPr>
            <p:spPr>
              <a:xfrm>
                <a:off x="3499725" y="1610450"/>
                <a:ext cx="1129016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6395D72D-FF6E-A39D-769D-15055A7230C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Dirty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undergo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sterilization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processes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" name="Image 7" descr="Une image contenant clipart, dessin humoristique, conception, illustration&#10;&#10;Description générée automatiquement">
              <a:extLst>
                <a:ext uri="{FF2B5EF4-FFF2-40B4-BE49-F238E27FC236}">
                  <a16:creationId xmlns:a16="http://schemas.microsoft.com/office/drawing/2014/main" id="{27FC3700-B82E-0F52-7B8C-E001F1F37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41875" y="1686961"/>
              <a:ext cx="1057918" cy="960076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2606"/>
            <a:ext cx="2294056" cy="1849060"/>
            <a:chOff x="5642387" y="1700111"/>
            <a:chExt cx="2294056" cy="1849060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9603" y="1700111"/>
              <a:ext cx="1064033" cy="807197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77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56222" y="1813901"/>
              <a:ext cx="813313" cy="580938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8F6673AB-77DB-4E75-3285-CF41885DF063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7367591" y="1686961"/>
            <a:chExt cx="2611143" cy="1862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732784F-59FB-E165-F9E5-FB37E218F19F}"/>
                </a:ext>
              </a:extLst>
            </p:cNvPr>
            <p:cNvGrpSpPr/>
            <p:nvPr/>
          </p:nvGrpSpPr>
          <p:grpSpPr>
            <a:xfrm>
              <a:off x="7367591" y="1992678"/>
              <a:ext cx="2611143" cy="1556493"/>
              <a:chOff x="3499725" y="1610450"/>
              <a:chExt cx="2611143" cy="1556493"/>
            </a:xfrm>
          </p:grpSpPr>
          <p:sp>
            <p:nvSpPr>
              <p:cNvPr id="49" name="Flèche vers la droite 48">
                <a:extLst>
                  <a:ext uri="{FF2B5EF4-FFF2-40B4-BE49-F238E27FC236}">
                    <a16:creationId xmlns:a16="http://schemas.microsoft.com/office/drawing/2014/main" id="{BBD10535-7E6C-C345-1673-55B43F7363F8}"/>
                  </a:ext>
                </a:extLst>
              </p:cNvPr>
              <p:cNvSpPr/>
              <p:nvPr/>
            </p:nvSpPr>
            <p:spPr>
              <a:xfrm>
                <a:off x="3499725" y="1610450"/>
                <a:ext cx="1129016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6395D72D-FF6E-A39D-769D-15055A7230C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Dirty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undergo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sterilization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processes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" name="Image 7" descr="Une image contenant clipart, dessin humoristique, conception, illustration&#10;&#10;Description générée automatiquement">
              <a:extLst>
                <a:ext uri="{FF2B5EF4-FFF2-40B4-BE49-F238E27FC236}">
                  <a16:creationId xmlns:a16="http://schemas.microsoft.com/office/drawing/2014/main" id="{27FC3700-B82E-0F52-7B8C-E001F1F37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41875" y="1686961"/>
              <a:ext cx="1057918" cy="960076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2606"/>
            <a:ext cx="2294056" cy="1849060"/>
            <a:chOff x="5642387" y="1700111"/>
            <a:chExt cx="2294056" cy="1849060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49603" y="1700111"/>
              <a:ext cx="1064033" cy="807197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352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Traceability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Laundry</a:t>
            </a:r>
            <a:endParaRPr lang="fr-FR" dirty="0"/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22C7F352-A952-9DB0-92C0-146A3738CC3C}"/>
              </a:ext>
            </a:extLst>
          </p:cNvPr>
          <p:cNvGrpSpPr/>
          <p:nvPr/>
        </p:nvGrpSpPr>
        <p:grpSpPr>
          <a:xfrm>
            <a:off x="7857173" y="4922500"/>
            <a:ext cx="2531731" cy="1660675"/>
            <a:chOff x="10185088" y="3897848"/>
            <a:chExt cx="2531731" cy="1660675"/>
          </a:xfrm>
        </p:grpSpPr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7D7653F1-EC37-AB21-DBFE-00474655F8B6}"/>
                </a:ext>
              </a:extLst>
            </p:cNvPr>
            <p:cNvGrpSpPr/>
            <p:nvPr/>
          </p:nvGrpSpPr>
          <p:grpSpPr>
            <a:xfrm>
              <a:off x="10185088" y="3897848"/>
              <a:ext cx="2531731" cy="1660675"/>
              <a:chOff x="4401222" y="1044603"/>
              <a:chExt cx="2531731" cy="1660675"/>
            </a:xfrm>
          </p:grpSpPr>
          <p:sp>
            <p:nvSpPr>
              <p:cNvPr id="71" name="Flèche vers la droite 70">
                <a:extLst>
                  <a:ext uri="{FF2B5EF4-FFF2-40B4-BE49-F238E27FC236}">
                    <a16:creationId xmlns:a16="http://schemas.microsoft.com/office/drawing/2014/main" id="{C93FD91A-8D13-8DB2-260D-038F3903175C}"/>
                  </a:ext>
                </a:extLst>
              </p:cNvPr>
              <p:cNvSpPr/>
              <p:nvPr/>
            </p:nvSpPr>
            <p:spPr>
              <a:xfrm rot="8100000">
                <a:off x="5384860" y="1044603"/>
                <a:ext cx="154809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72" name="ZoneTexte 71">
                <a:extLst>
                  <a:ext uri="{FF2B5EF4-FFF2-40B4-BE49-F238E27FC236}">
                    <a16:creationId xmlns:a16="http://schemas.microsoft.com/office/drawing/2014/main" id="{4EF9DCDD-2E09-4974-7B1C-FCAC8269DF2A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6221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Disposal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</a:p>
            </p:txBody>
          </p:sp>
        </p:grpSp>
        <p:pic>
          <p:nvPicPr>
            <p:cNvPr id="18" name="Image 17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3696303B-0544-BB79-1649-581B38E0B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38643" y="4719490"/>
              <a:ext cx="813313" cy="580938"/>
            </a:xfrm>
            <a:prstGeom prst="rect">
              <a:avLst/>
            </a:prstGeom>
          </p:spPr>
        </p:pic>
        <p:pic>
          <p:nvPicPr>
            <p:cNvPr id="10" name="Image 9" descr="Une image contenant symbole, Symétrie, Caractère coloré, Graphique&#10;&#10;Description générée automatiquement">
              <a:extLst>
                <a:ext uri="{FF2B5EF4-FFF2-40B4-BE49-F238E27FC236}">
                  <a16:creationId xmlns:a16="http://schemas.microsoft.com/office/drawing/2014/main" id="{57E9DD50-EBE3-77F8-E16C-70A208FEE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217516" y="4809957"/>
              <a:ext cx="392802" cy="392802"/>
            </a:xfrm>
            <a:prstGeom prst="rect">
              <a:avLst/>
            </a:prstGeom>
          </p:spPr>
        </p:pic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2A0F38F-8D2D-D4F1-857C-CB0C0E616367}"/>
              </a:ext>
            </a:extLst>
          </p:cNvPr>
          <p:cNvGrpSpPr/>
          <p:nvPr/>
        </p:nvGrpSpPr>
        <p:grpSpPr>
          <a:xfrm>
            <a:off x="9876134" y="3300090"/>
            <a:ext cx="1959198" cy="2895440"/>
            <a:chOff x="10083279" y="807619"/>
            <a:chExt cx="1959198" cy="2895440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4954DAB0-0CBF-1E32-72AC-55B4DC31568F}"/>
                </a:ext>
              </a:extLst>
            </p:cNvPr>
            <p:cNvGrpSpPr/>
            <p:nvPr/>
          </p:nvGrpSpPr>
          <p:grpSpPr>
            <a:xfrm>
              <a:off x="10083279" y="807619"/>
              <a:ext cx="1959198" cy="2895440"/>
              <a:chOff x="4299413" y="425391"/>
              <a:chExt cx="1959198" cy="2895440"/>
            </a:xfrm>
          </p:grpSpPr>
          <p:sp>
            <p:nvSpPr>
              <p:cNvPr id="55" name="Flèche vers la droite 54">
                <a:extLst>
                  <a:ext uri="{FF2B5EF4-FFF2-40B4-BE49-F238E27FC236}">
                    <a16:creationId xmlns:a16="http://schemas.microsoft.com/office/drawing/2014/main" id="{9EEE598B-D741-3F47-2101-A914FBA51D0B}"/>
                  </a:ext>
                </a:extLst>
              </p:cNvPr>
              <p:cNvSpPr/>
              <p:nvPr/>
            </p:nvSpPr>
            <p:spPr>
              <a:xfrm rot="5400000">
                <a:off x="4793740" y="672380"/>
                <a:ext cx="95494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448301F1-D60E-51E0-BD30-E6AEF38A8FA3}"/>
                  </a:ext>
                </a:extLst>
              </p:cNvPr>
              <p:cNvSpPr txBox="1"/>
              <p:nvPr/>
            </p:nvSpPr>
            <p:spPr>
              <a:xfrm>
                <a:off x="4299413" y="2459057"/>
                <a:ext cx="1959198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Continuous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monitoring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supports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maintenance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schedules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lifecycle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management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</a:t>
                </a: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49DB2AD-A9CB-2FC5-6DE7-E1E8290C8F40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32" name="Image 3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B3325639-4807-D6A7-ACBD-BD00674B4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56222" y="1813901"/>
              <a:ext cx="813313" cy="580938"/>
            </a:xfrm>
            <a:prstGeom prst="rect">
              <a:avLst/>
            </a:prstGeom>
          </p:spPr>
        </p:pic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8003A0-7845-901E-8CC0-F1907D6B8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84205" y="1786520"/>
              <a:ext cx="535501" cy="255580"/>
            </a:xfrm>
            <a:prstGeom prst="rect">
              <a:avLst/>
            </a:prstGeom>
          </p:spPr>
        </p:pic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8F6673AB-77DB-4E75-3285-CF41885DF063}"/>
              </a:ext>
            </a:extLst>
          </p:cNvPr>
          <p:cNvGrpSpPr/>
          <p:nvPr/>
        </p:nvGrpSpPr>
        <p:grpSpPr>
          <a:xfrm>
            <a:off x="9068275" y="1559456"/>
            <a:ext cx="2611143" cy="1862210"/>
            <a:chOff x="7367591" y="1686961"/>
            <a:chExt cx="2611143" cy="186221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732784F-59FB-E165-F9E5-FB37E218F19F}"/>
                </a:ext>
              </a:extLst>
            </p:cNvPr>
            <p:cNvGrpSpPr/>
            <p:nvPr/>
          </p:nvGrpSpPr>
          <p:grpSpPr>
            <a:xfrm>
              <a:off x="7367591" y="1992678"/>
              <a:ext cx="2611143" cy="1556493"/>
              <a:chOff x="3499725" y="1610450"/>
              <a:chExt cx="2611143" cy="1556493"/>
            </a:xfrm>
          </p:grpSpPr>
          <p:sp>
            <p:nvSpPr>
              <p:cNvPr id="49" name="Flèche vers la droite 48">
                <a:extLst>
                  <a:ext uri="{FF2B5EF4-FFF2-40B4-BE49-F238E27FC236}">
                    <a16:creationId xmlns:a16="http://schemas.microsoft.com/office/drawing/2014/main" id="{BBD10535-7E6C-C345-1673-55B43F7363F8}"/>
                  </a:ext>
                </a:extLst>
              </p:cNvPr>
              <p:cNvSpPr/>
              <p:nvPr/>
            </p:nvSpPr>
            <p:spPr>
              <a:xfrm>
                <a:off x="3499725" y="1610450"/>
                <a:ext cx="1129016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6395D72D-FF6E-A39D-769D-15055A7230C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Dirty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undergo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sterilization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processes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 err="1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8" name="Image 7" descr="Une image contenant clipart, dessin humoristique, conception, illustration&#10;&#10;Description générée automatiquement">
              <a:extLst>
                <a:ext uri="{FF2B5EF4-FFF2-40B4-BE49-F238E27FC236}">
                  <a16:creationId xmlns:a16="http://schemas.microsoft.com/office/drawing/2014/main" id="{27FC3700-B82E-0F52-7B8C-E001F1F37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41875" y="1686961"/>
              <a:ext cx="1057918" cy="960076"/>
            </a:xfrm>
            <a:prstGeom prst="rect">
              <a:avLst/>
            </a:prstGeom>
          </p:spPr>
        </p:pic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6C43374B-E9D4-6D17-BEA5-505456B9F5EA}"/>
              </a:ext>
            </a:extLst>
          </p:cNvPr>
          <p:cNvGrpSpPr/>
          <p:nvPr/>
        </p:nvGrpSpPr>
        <p:grpSpPr>
          <a:xfrm>
            <a:off x="7343071" y="1572606"/>
            <a:ext cx="2294056" cy="1849060"/>
            <a:chOff x="5642387" y="1700111"/>
            <a:chExt cx="2294056" cy="1849060"/>
          </a:xfrm>
        </p:grpSpPr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D07C01B-EF89-3623-63B6-F129AD092898}"/>
                </a:ext>
              </a:extLst>
            </p:cNvPr>
            <p:cNvGrpSpPr/>
            <p:nvPr/>
          </p:nvGrpSpPr>
          <p:grpSpPr>
            <a:xfrm>
              <a:off x="5642387" y="1992678"/>
              <a:ext cx="2294056" cy="1556493"/>
              <a:chOff x="3816812" y="1610450"/>
              <a:chExt cx="2294056" cy="1556493"/>
            </a:xfrm>
          </p:grpSpPr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4F59F63E-47CF-ADFF-35C7-833491C61AB2}"/>
                  </a:ext>
                </a:extLst>
              </p:cNvPr>
              <p:cNvSpPr/>
              <p:nvPr/>
            </p:nvSpPr>
            <p:spPr>
              <a:xfrm>
                <a:off x="3816812" y="1610450"/>
                <a:ext cx="972199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6" name="ZoneTexte 45">
                <a:extLst>
                  <a:ext uri="{FF2B5EF4-FFF2-40B4-BE49-F238E27FC236}">
                    <a16:creationId xmlns:a16="http://schemas.microsoft.com/office/drawing/2014/main" id="{1E90EF01-9A31-53CD-4838-246B6D23422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Movement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usage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within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different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tracked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CF36BFE2-E9CC-BA5F-BA73-F86EBD353426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GRAI/ GTIN</a:t>
                </a:r>
              </a:p>
            </p:txBody>
          </p:sp>
        </p:grpSp>
        <p:pic>
          <p:nvPicPr>
            <p:cNvPr id="24" name="Image 23" descr="Une image contenant capture d’écran, conception&#10;&#10;Description générée automatiquement">
              <a:extLst>
                <a:ext uri="{FF2B5EF4-FFF2-40B4-BE49-F238E27FC236}">
                  <a16:creationId xmlns:a16="http://schemas.microsoft.com/office/drawing/2014/main" id="{9378C0E2-5296-4F32-C57C-DE02BE702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49603" y="1700111"/>
              <a:ext cx="1064033" cy="807197"/>
            </a:xfrm>
            <a:prstGeom prst="rect">
              <a:avLst/>
            </a:prstGeom>
          </p:spPr>
        </p:pic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B40027F-737A-25CF-A717-95B5A444D09A}"/>
              </a:ext>
            </a:extLst>
          </p:cNvPr>
          <p:cNvGrpSpPr/>
          <p:nvPr/>
        </p:nvGrpSpPr>
        <p:grpSpPr>
          <a:xfrm>
            <a:off x="5119292" y="1793529"/>
            <a:ext cx="2608023" cy="1782025"/>
            <a:chOff x="3418608" y="1921034"/>
            <a:chExt cx="2608023" cy="1782025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687228C-5A37-ED55-2FBD-50B74A774D0C}"/>
                </a:ext>
              </a:extLst>
            </p:cNvPr>
            <p:cNvGrpSpPr/>
            <p:nvPr/>
          </p:nvGrpSpPr>
          <p:grpSpPr>
            <a:xfrm>
              <a:off x="3418608" y="1992678"/>
              <a:ext cx="2608023" cy="1710381"/>
              <a:chOff x="3502845" y="1610450"/>
              <a:chExt cx="2608023" cy="1710381"/>
            </a:xfrm>
          </p:grpSpPr>
          <p:sp>
            <p:nvSpPr>
              <p:cNvPr id="37" name="Flèche vers la droite 36">
                <a:extLst>
                  <a:ext uri="{FF2B5EF4-FFF2-40B4-BE49-F238E27FC236}">
                    <a16:creationId xmlns:a16="http://schemas.microsoft.com/office/drawing/2014/main" id="{1C04826F-C11A-8086-E4B8-5FA17AD828B6}"/>
                  </a:ext>
                </a:extLst>
              </p:cNvPr>
              <p:cNvSpPr/>
              <p:nvPr/>
            </p:nvSpPr>
            <p:spPr>
              <a:xfrm>
                <a:off x="3502845" y="1610450"/>
                <a:ext cx="110072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4188EE4E-A2AC-05E3-498B-842C0E089EAE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Inventory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updated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automatically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electronic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ordering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maintain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optimal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stock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levels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4" name="Image 13" descr="Une image contenant texte, capture d’écran, logo, symbole&#10;&#10;Description générée automatiquement">
              <a:extLst>
                <a:ext uri="{FF2B5EF4-FFF2-40B4-BE49-F238E27FC236}">
                  <a16:creationId xmlns:a16="http://schemas.microsoft.com/office/drawing/2014/main" id="{A4E9B3A6-A949-DFD3-908E-7BD2F20E3C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585623" y="1921034"/>
              <a:ext cx="1100724" cy="801082"/>
            </a:xfrm>
            <a:prstGeom prst="rect">
              <a:avLst/>
            </a:prstGeom>
          </p:spPr>
        </p:pic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E338CAF9-15D1-5078-76AD-39442503DC11}"/>
              </a:ext>
            </a:extLst>
          </p:cNvPr>
          <p:cNvGrpSpPr/>
          <p:nvPr/>
        </p:nvGrpSpPr>
        <p:grpSpPr>
          <a:xfrm>
            <a:off x="3002719" y="1295507"/>
            <a:ext cx="2651212" cy="3818930"/>
            <a:chOff x="1302035" y="1423012"/>
            <a:chExt cx="2651212" cy="3818930"/>
          </a:xfrm>
        </p:grpSpPr>
        <p:grpSp>
          <p:nvGrpSpPr>
            <p:cNvPr id="23" name="Groupe 22">
              <a:extLst>
                <a:ext uri="{FF2B5EF4-FFF2-40B4-BE49-F238E27FC236}">
                  <a16:creationId xmlns:a16="http://schemas.microsoft.com/office/drawing/2014/main" id="{B9C250D3-F3F2-AC3A-E5B9-452EB8DF4079}"/>
                </a:ext>
              </a:extLst>
            </p:cNvPr>
            <p:cNvGrpSpPr/>
            <p:nvPr/>
          </p:nvGrpSpPr>
          <p:grpSpPr>
            <a:xfrm>
              <a:off x="1302035" y="1992678"/>
              <a:ext cx="2651212" cy="3249264"/>
              <a:chOff x="3459656" y="1610450"/>
              <a:chExt cx="2651212" cy="3249264"/>
            </a:xfrm>
          </p:grpSpPr>
          <p:sp>
            <p:nvSpPr>
              <p:cNvPr id="28" name="Flèche vers la droite 27">
                <a:extLst>
                  <a:ext uri="{FF2B5EF4-FFF2-40B4-BE49-F238E27FC236}">
                    <a16:creationId xmlns:a16="http://schemas.microsoft.com/office/drawing/2014/main" id="{21D67B43-F511-8D96-F8EB-E58529BA8667}"/>
                  </a:ext>
                </a:extLst>
              </p:cNvPr>
              <p:cNvSpPr/>
              <p:nvPr/>
            </p:nvSpPr>
            <p:spPr>
              <a:xfrm>
                <a:off x="3459656" y="1610450"/>
                <a:ext cx="1378065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A134444D-84AD-2482-6F7E-0B6D5BFAA0F1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2400657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Clean</a:t>
                </a:r>
                <a:r>
                  <a:rPr lang="es-ES" sz="1000" dirty="0">
                    <a:solidFill>
                      <a:schemeClr val="tx1"/>
                    </a:solidFill>
                  </a:rPr>
                  <a:t> 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distributed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care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according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needs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in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s-ES" sz="100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external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services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residences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individuals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total control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over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logistics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chain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74B035C2-FE63-F088-7CAD-D3D910D28E19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GLN/GRAI/GTIN</a:t>
                </a:r>
              </a:p>
            </p:txBody>
          </p:sp>
        </p:grpSp>
        <p:pic>
          <p:nvPicPr>
            <p:cNvPr id="31" name="Image 30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DD9F1910-B468-9D76-D934-26C1C91C6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0546" y="1874087"/>
              <a:ext cx="813313" cy="580938"/>
            </a:xfrm>
            <a:prstGeom prst="rect">
              <a:avLst/>
            </a:prstGeom>
          </p:spPr>
        </p:pic>
        <p:pic>
          <p:nvPicPr>
            <p:cNvPr id="3" name="Image 2" descr="Une image contenant cercle, Graphique, Caractère coloré, créativité&#10;&#10;Description générée automatiquement">
              <a:extLst>
                <a:ext uri="{FF2B5EF4-FFF2-40B4-BE49-F238E27FC236}">
                  <a16:creationId xmlns:a16="http://schemas.microsoft.com/office/drawing/2014/main" id="{E1BC9581-BCB5-C18F-D9A6-9380CA694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960844" y="1423012"/>
              <a:ext cx="366969" cy="514513"/>
            </a:xfrm>
            <a:prstGeom prst="rect">
              <a:avLst/>
            </a:prstGeom>
          </p:spPr>
        </p:pic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3E27EE1A-94AB-765B-E156-C312DA4B1F8D}"/>
              </a:ext>
            </a:extLst>
          </p:cNvPr>
          <p:cNvGrpSpPr/>
          <p:nvPr/>
        </p:nvGrpSpPr>
        <p:grpSpPr>
          <a:xfrm>
            <a:off x="1322502" y="1572606"/>
            <a:ext cx="2196335" cy="2156837"/>
            <a:chOff x="-378182" y="1700111"/>
            <a:chExt cx="2196335" cy="2156837"/>
          </a:xfrm>
        </p:grpSpPr>
        <p:grpSp>
          <p:nvGrpSpPr>
            <p:cNvPr id="147" name="Groupe 146">
              <a:extLst>
                <a:ext uri="{FF2B5EF4-FFF2-40B4-BE49-F238E27FC236}">
                  <a16:creationId xmlns:a16="http://schemas.microsoft.com/office/drawing/2014/main" id="{76C02F64-6AB2-1ACF-0FE5-21860F2FEFFF}"/>
                </a:ext>
              </a:extLst>
            </p:cNvPr>
            <p:cNvGrpSpPr/>
            <p:nvPr/>
          </p:nvGrpSpPr>
          <p:grpSpPr>
            <a:xfrm>
              <a:off x="-378182" y="1992678"/>
              <a:ext cx="2196335" cy="1864270"/>
              <a:chOff x="3914533" y="1610450"/>
              <a:chExt cx="2196335" cy="1864270"/>
            </a:xfrm>
          </p:grpSpPr>
          <p:sp>
            <p:nvSpPr>
              <p:cNvPr id="21" name="Flèche vers la droite 20">
                <a:extLst>
                  <a:ext uri="{FF2B5EF4-FFF2-40B4-BE49-F238E27FC236}">
                    <a16:creationId xmlns:a16="http://schemas.microsoft.com/office/drawing/2014/main" id="{C21AD586-12C1-4E39-495A-2AA1F1EFF481}"/>
                  </a:ext>
                </a:extLst>
              </p:cNvPr>
              <p:cNvSpPr/>
              <p:nvPr/>
            </p:nvSpPr>
            <p:spPr>
              <a:xfrm>
                <a:off x="3914533" y="1610450"/>
                <a:ext cx="917378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DB7AF287-9FB9-A48E-4CA3-9235EF11156B}"/>
                  </a:ext>
                </a:extLst>
              </p:cNvPr>
              <p:cNvSpPr txBox="1"/>
              <p:nvPr/>
            </p:nvSpPr>
            <p:spPr>
              <a:xfrm>
                <a:off x="4401222" y="2459057"/>
                <a:ext cx="1709646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laundry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where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washing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and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disinfection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cycles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recorded</a:t>
                </a:r>
                <a:r>
                  <a:rPr lang="es-ES" sz="1000" dirty="0">
                    <a:solidFill>
                      <a:schemeClr val="tx1"/>
                    </a:solidFill>
                  </a:rPr>
                  <a:t>,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ensuring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full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traceability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each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garment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74D18FBB-75B5-17C1-ED59-35FDB276E9EF}"/>
                  </a:ext>
                </a:extLst>
              </p:cNvPr>
              <p:cNvSpPr txBox="1"/>
              <p:nvPr/>
            </p:nvSpPr>
            <p:spPr>
              <a:xfrm>
                <a:off x="4589981" y="2178740"/>
                <a:ext cx="13780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GLN/ SSCC/ GTIN</a:t>
                </a:r>
              </a:p>
            </p:txBody>
          </p:sp>
        </p:grpSp>
        <p:pic>
          <p:nvPicPr>
            <p:cNvPr id="12" name="Image 1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EF610F01-F56B-8909-1F89-7DC8E20C0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79642" y="1700111"/>
              <a:ext cx="813312" cy="709355"/>
            </a:xfrm>
            <a:prstGeom prst="rect">
              <a:avLst/>
            </a:prstGeom>
          </p:spPr>
        </p:pic>
        <p:pic>
          <p:nvPicPr>
            <p:cNvPr id="30" name="Image 2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84D0A35-4716-276C-E8BD-F8C1A9077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77128" y="1823766"/>
              <a:ext cx="445830" cy="319577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E1A5200-1C86-C550-2A98-891FF610402C}"/>
              </a:ext>
            </a:extLst>
          </p:cNvPr>
          <p:cNvGrpSpPr/>
          <p:nvPr/>
        </p:nvGrpSpPr>
        <p:grpSpPr>
          <a:xfrm>
            <a:off x="292720" y="1488695"/>
            <a:ext cx="1378065" cy="1922133"/>
            <a:chOff x="292720" y="4528962"/>
            <a:chExt cx="1378065" cy="1922133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292720" y="5462892"/>
              <a:ext cx="1378065" cy="988203"/>
              <a:chOff x="295893" y="2178740"/>
              <a:chExt cx="137806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Textiles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enter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and are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tagged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ID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337742" y="2178740"/>
                <a:ext cx="12943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GLN/SSCC/GTIN</a:t>
                </a:r>
              </a:p>
            </p:txBody>
          </p:sp>
        </p:grpSp>
        <p:pic>
          <p:nvPicPr>
            <p:cNvPr id="20" name="Image 19" descr="Une image contenant symbole, conception&#10;&#10;Description générée automatiquement">
              <a:extLst>
                <a:ext uri="{FF2B5EF4-FFF2-40B4-BE49-F238E27FC236}">
                  <a16:creationId xmlns:a16="http://schemas.microsoft.com/office/drawing/2014/main" id="{F221DA8F-EBD0-D8EE-C9B4-5AA457719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56672" y="4528962"/>
              <a:ext cx="813313" cy="8622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20578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572</TotalTime>
  <Words>1041</Words>
  <Application>Microsoft Macintosh PowerPoint</Application>
  <PresentationFormat>Grand écran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Verdana</vt:lpstr>
      <vt:lpstr>Thème Office 2013 – 2022</vt:lpstr>
      <vt:lpstr>Definition of business process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Traceability of Laundry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55</cp:revision>
  <dcterms:created xsi:type="dcterms:W3CDTF">2023-01-10T11:12:26Z</dcterms:created>
  <dcterms:modified xsi:type="dcterms:W3CDTF">2024-10-23T10:24:42Z</dcterms:modified>
</cp:coreProperties>
</file>