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8"/>
    <p:restoredTop sz="96327"/>
  </p:normalViewPr>
  <p:slideViewPr>
    <p:cSldViewPr snapToGrid="0">
      <p:cViewPr>
        <p:scale>
          <a:sx n="119" d="100"/>
          <a:sy n="119" d="100"/>
        </p:scale>
        <p:origin x="1368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image" Target="../media/image15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Involves obtaining a blood sample/s from a patient to assess, monitor diagnose and treat various medical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Blood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sample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collection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process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280516F8-8DF9-E87F-ED43-4697CA9D4361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60276EA4-AB0E-D22A-808B-0AC74FF9E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8824" y="4306012"/>
              <a:ext cx="620376" cy="614886"/>
            </a:xfrm>
            <a:prstGeom prst="rect">
              <a:avLst/>
            </a:prstGeom>
          </p:spPr>
        </p:pic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688237" y="5051782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pic>
          <p:nvPicPr>
            <p:cNvPr id="91" name="Image 9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F3B3FD09-C92F-DEAD-B535-E7AA344F5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3803" y="4310580"/>
              <a:ext cx="620376" cy="614886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5D7DD34F-8A23-7F8B-E98C-5B78426C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7771" y="4294371"/>
              <a:ext cx="620376" cy="614886"/>
            </a:xfrm>
            <a:prstGeom prst="rect">
              <a:avLst/>
            </a:prstGeom>
          </p:spPr>
        </p:pic>
        <p:pic>
          <p:nvPicPr>
            <p:cNvPr id="93" name="Image 92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4597AA01-766D-15F9-18DD-F606E88BD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2750" y="4298939"/>
              <a:ext cx="620376" cy="614886"/>
            </a:xfrm>
            <a:prstGeom prst="rect">
              <a:avLst/>
            </a:prstGeom>
          </p:spPr>
        </p:pic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871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1372E81-A93D-E94D-FAA6-AFA63A3BC66D}"/>
              </a:ext>
            </a:extLst>
          </p:cNvPr>
          <p:cNvGrpSpPr/>
          <p:nvPr/>
        </p:nvGrpSpPr>
        <p:grpSpPr>
          <a:xfrm>
            <a:off x="4707135" y="4324402"/>
            <a:ext cx="2179276" cy="1875383"/>
            <a:chOff x="4707135" y="4324402"/>
            <a:chExt cx="2179276" cy="1875383"/>
          </a:xfrm>
        </p:grpSpPr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F8F2FD49-6C4B-38C2-F6C4-2F9AE7C70F9A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4A0CD5E3-E5A8-A5A2-A205-0CA5B93C83E5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FDE32D3-0A9C-DCE2-F227-E0E3D35C7F51}"/>
                </a:ext>
              </a:extLst>
            </p:cNvPr>
            <p:cNvSpPr txBox="1"/>
            <p:nvPr/>
          </p:nvSpPr>
          <p:spPr>
            <a:xfrm>
              <a:off x="4707135" y="5057694"/>
              <a:ext cx="170639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GLN/GSRN/SRIN/SSCC</a:t>
              </a:r>
            </a:p>
          </p:txBody>
        </p: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19485C50-8584-DE4E-C188-141898828A50}"/>
                </a:ext>
              </a:extLst>
            </p:cNvPr>
            <p:cNvGrpSpPr/>
            <p:nvPr/>
          </p:nvGrpSpPr>
          <p:grpSpPr>
            <a:xfrm>
              <a:off x="5157358" y="4324402"/>
              <a:ext cx="1016843" cy="609406"/>
              <a:chOff x="5157358" y="4324402"/>
              <a:chExt cx="1016843" cy="609406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3BB36941-5185-BBFC-DD70-3419E0D2B0F7}"/>
                  </a:ext>
                </a:extLst>
              </p:cNvPr>
              <p:cNvSpPr/>
              <p:nvPr/>
            </p:nvSpPr>
            <p:spPr>
              <a:xfrm>
                <a:off x="5157358" y="4405849"/>
                <a:ext cx="243313" cy="245559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Demi-tour 19">
                <a:extLst>
                  <a:ext uri="{FF2B5EF4-FFF2-40B4-BE49-F238E27FC236}">
                    <a16:creationId xmlns:a16="http://schemas.microsoft.com/office/drawing/2014/main" id="{707D037D-A0A8-92A1-B3D3-37513ABD1F94}"/>
                  </a:ext>
                </a:extLst>
              </p:cNvPr>
              <p:cNvSpPr/>
              <p:nvPr/>
            </p:nvSpPr>
            <p:spPr>
              <a:xfrm rot="10800000">
                <a:off x="5180198" y="4538079"/>
                <a:ext cx="725172" cy="395729"/>
              </a:xfrm>
              <a:prstGeom prst="uturnArrow">
                <a:avLst>
                  <a:gd name="adj1" fmla="val 24775"/>
                  <a:gd name="adj2" fmla="val 25000"/>
                  <a:gd name="adj3" fmla="val 34242"/>
                  <a:gd name="adj4" fmla="val 17273"/>
                  <a:gd name="adj5" fmla="val 9342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B9791AEE-4A47-0251-5A3F-29B4CE46444F}"/>
                  </a:ext>
                </a:extLst>
              </p:cNvPr>
              <p:cNvGrpSpPr/>
              <p:nvPr/>
            </p:nvGrpSpPr>
            <p:grpSpPr>
              <a:xfrm>
                <a:off x="5591201" y="4324402"/>
                <a:ext cx="583000" cy="367175"/>
                <a:chOff x="5702362" y="4331825"/>
                <a:chExt cx="462921" cy="291549"/>
              </a:xfrm>
            </p:grpSpPr>
            <p:pic>
              <p:nvPicPr>
                <p:cNvPr id="28" name="Image 27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EA94B1AE-F083-6BBA-191F-A47BB0C9C8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871130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29" name="Image 28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83EFE616-35AE-0364-EB66-316C638A11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814874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35" name="Image 34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B09AB2CE-C468-152A-DD4E-42AC052F44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758618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36" name="Image 35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37D110C0-2DAD-9D1D-7CD0-6EE65EE0F2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702362" y="4331825"/>
                  <a:ext cx="294153" cy="291549"/>
                </a:xfrm>
                <a:prstGeom prst="rect">
                  <a:avLst/>
                </a:prstGeom>
              </p:spPr>
            </p:pic>
          </p:grp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ED760A82-8E37-58F0-6196-092E562DD289}"/>
                  </a:ext>
                </a:extLst>
              </p:cNvPr>
              <p:cNvSpPr/>
              <p:nvPr/>
            </p:nvSpPr>
            <p:spPr>
              <a:xfrm>
                <a:off x="5222138" y="4471227"/>
                <a:ext cx="113752" cy="11480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280516F8-8DF9-E87F-ED43-4697CA9D4361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60276EA4-AB0E-D22A-808B-0AC74FF9E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8824" y="4306012"/>
              <a:ext cx="620376" cy="614886"/>
            </a:xfrm>
            <a:prstGeom prst="rect">
              <a:avLst/>
            </a:prstGeom>
          </p:spPr>
        </p:pic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688237" y="5051782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pic>
          <p:nvPicPr>
            <p:cNvPr id="91" name="Image 9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F3B3FD09-C92F-DEAD-B535-E7AA344F5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3803" y="4310580"/>
              <a:ext cx="620376" cy="614886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5D7DD34F-8A23-7F8B-E98C-5B78426C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7771" y="4294371"/>
              <a:ext cx="620376" cy="614886"/>
            </a:xfrm>
            <a:prstGeom prst="rect">
              <a:avLst/>
            </a:prstGeom>
          </p:spPr>
        </p:pic>
        <p:pic>
          <p:nvPicPr>
            <p:cNvPr id="93" name="Image 92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4597AA01-766D-15F9-18DD-F606E88BD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2750" y="4298939"/>
              <a:ext cx="620376" cy="614886"/>
            </a:xfrm>
            <a:prstGeom prst="rect">
              <a:avLst/>
            </a:prstGeom>
          </p:spPr>
        </p:pic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890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029A2310-B8E4-B5D7-AAB6-304C5AB23C2F}"/>
              </a:ext>
            </a:extLst>
          </p:cNvPr>
          <p:cNvGrpSpPr/>
          <p:nvPr/>
        </p:nvGrpSpPr>
        <p:grpSpPr>
          <a:xfrm>
            <a:off x="210870" y="4160694"/>
            <a:ext cx="4879421" cy="2543326"/>
            <a:chOff x="277692" y="4160694"/>
            <a:chExt cx="4879421" cy="2543326"/>
          </a:xfrm>
        </p:grpSpPr>
        <p:sp>
          <p:nvSpPr>
            <p:cNvPr id="95" name="Flèche vers la droite 94">
              <a:extLst>
                <a:ext uri="{FF2B5EF4-FFF2-40B4-BE49-F238E27FC236}">
                  <a16:creationId xmlns:a16="http://schemas.microsoft.com/office/drawing/2014/main" id="{5F3458B2-B1F1-5B67-DE26-E449F5C7D7EA}"/>
                </a:ext>
              </a:extLst>
            </p:cNvPr>
            <p:cNvSpPr/>
            <p:nvPr/>
          </p:nvSpPr>
          <p:spPr>
            <a:xfrm rot="10800000">
              <a:off x="4295166" y="4435704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C4BB8106-67C9-6797-5D66-73B071B7EE9F}"/>
                </a:ext>
              </a:extLst>
            </p:cNvPr>
            <p:cNvSpPr txBox="1"/>
            <p:nvPr/>
          </p:nvSpPr>
          <p:spPr>
            <a:xfrm>
              <a:off x="3102219" y="5350594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tracked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through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LIMS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captured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against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record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EHR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94E7DD8-5A25-2786-D204-F40D5A536879}"/>
                </a:ext>
              </a:extLst>
            </p:cNvPr>
            <p:cNvSpPr txBox="1"/>
            <p:nvPr/>
          </p:nvSpPr>
          <p:spPr>
            <a:xfrm>
              <a:off x="3308280" y="5070277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AE192212-04D1-96E8-4F3C-4A3E17F74984}"/>
                </a:ext>
              </a:extLst>
            </p:cNvPr>
            <p:cNvGrpSpPr/>
            <p:nvPr/>
          </p:nvGrpSpPr>
          <p:grpSpPr>
            <a:xfrm>
              <a:off x="3268464" y="4160694"/>
              <a:ext cx="1072132" cy="812344"/>
              <a:chOff x="3922285" y="4118789"/>
              <a:chExt cx="1072132" cy="812344"/>
            </a:xfrm>
          </p:grpSpPr>
          <p:grpSp>
            <p:nvGrpSpPr>
              <p:cNvPr id="121" name="Groupe 120">
                <a:extLst>
                  <a:ext uri="{FF2B5EF4-FFF2-40B4-BE49-F238E27FC236}">
                    <a16:creationId xmlns:a16="http://schemas.microsoft.com/office/drawing/2014/main" id="{EA95D286-6734-0FB3-9E5B-E79FAA84321E}"/>
                  </a:ext>
                </a:extLst>
              </p:cNvPr>
              <p:cNvGrpSpPr/>
              <p:nvPr/>
            </p:nvGrpSpPr>
            <p:grpSpPr>
              <a:xfrm>
                <a:off x="3944492" y="4225868"/>
                <a:ext cx="788047" cy="546837"/>
                <a:chOff x="1614898" y="3850016"/>
                <a:chExt cx="788047" cy="546837"/>
              </a:xfrm>
            </p:grpSpPr>
            <p:pic>
              <p:nvPicPr>
                <p:cNvPr id="117" name="Image 116">
                  <a:extLst>
                    <a:ext uri="{FF2B5EF4-FFF2-40B4-BE49-F238E27FC236}">
                      <a16:creationId xmlns:a16="http://schemas.microsoft.com/office/drawing/2014/main" id="{0B1787BD-AA04-624C-0E00-76D5C896D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653116" y="3850016"/>
                  <a:ext cx="749829" cy="546837"/>
                </a:xfrm>
                <a:prstGeom prst="rect">
                  <a:avLst/>
                </a:prstGeom>
              </p:spPr>
            </p:pic>
            <p:sp>
              <p:nvSpPr>
                <p:cNvPr id="120" name="ZoneTexte 119">
                  <a:extLst>
                    <a:ext uri="{FF2B5EF4-FFF2-40B4-BE49-F238E27FC236}">
                      <a16:creationId xmlns:a16="http://schemas.microsoft.com/office/drawing/2014/main" id="{E63C3279-463B-32C4-AE2D-9CAF9740A26D}"/>
                    </a:ext>
                  </a:extLst>
                </p:cNvPr>
                <p:cNvSpPr txBox="1"/>
                <p:nvPr/>
              </p:nvSpPr>
              <p:spPr>
                <a:xfrm>
                  <a:off x="1614898" y="3925187"/>
                  <a:ext cx="63758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s-ES" sz="1200" b="1" dirty="0">
                      <a:solidFill>
                        <a:schemeClr val="tx1"/>
                      </a:solidFill>
                    </a:rPr>
                    <a:t>LIMS</a:t>
                  </a:r>
                  <a:endParaRPr lang="fr-FR" sz="1200" b="1" dirty="0"/>
                </a:p>
              </p:txBody>
            </p:sp>
          </p:grpSp>
          <p:pic>
            <p:nvPicPr>
              <p:cNvPr id="124" name="Image 123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FBCA265-623C-B109-2135-5968C817C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2285" y="4537475"/>
                <a:ext cx="397173" cy="393658"/>
              </a:xfrm>
              <a:prstGeom prst="rect">
                <a:avLst/>
              </a:prstGeom>
            </p:spPr>
          </p:pic>
          <p:pic>
            <p:nvPicPr>
              <p:cNvPr id="125" name="Image 124">
                <a:extLst>
                  <a:ext uri="{FF2B5EF4-FFF2-40B4-BE49-F238E27FC236}">
                    <a16:creationId xmlns:a16="http://schemas.microsoft.com/office/drawing/2014/main" id="{C6D5961E-7F3E-C59F-463F-D9085649C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8856" y="4118789"/>
                <a:ext cx="435561" cy="507692"/>
              </a:xfrm>
              <a:prstGeom prst="rect">
                <a:avLst/>
              </a:prstGeom>
            </p:spPr>
          </p:pic>
          <p:pic>
            <p:nvPicPr>
              <p:cNvPr id="126" name="Image 125">
                <a:extLst>
                  <a:ext uri="{FF2B5EF4-FFF2-40B4-BE49-F238E27FC236}">
                    <a16:creationId xmlns:a16="http://schemas.microsoft.com/office/drawing/2014/main" id="{4A38F4CC-BF46-C342-B3B4-85BF82382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8871" y="4448081"/>
                <a:ext cx="456728" cy="456728"/>
              </a:xfrm>
              <a:prstGeom prst="rect">
                <a:avLst/>
              </a:prstGeom>
            </p:spPr>
          </p:pic>
        </p:grp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B3DC339C-F04E-2582-9AD5-767B1EC337B4}"/>
                </a:ext>
              </a:extLst>
            </p:cNvPr>
            <p:cNvSpPr txBox="1"/>
            <p:nvPr/>
          </p:nvSpPr>
          <p:spPr>
            <a:xfrm>
              <a:off x="277692" y="6473188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*LIMS Laboratory Information management system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BE6C9CA4-5091-2A34-CFA7-BE327FB3C1B4}"/>
              </a:ext>
            </a:extLst>
          </p:cNvPr>
          <p:cNvGrpSpPr/>
          <p:nvPr/>
        </p:nvGrpSpPr>
        <p:grpSpPr>
          <a:xfrm>
            <a:off x="4707135" y="4324402"/>
            <a:ext cx="2179276" cy="1875383"/>
            <a:chOff x="4707135" y="4324402"/>
            <a:chExt cx="2179276" cy="1875383"/>
          </a:xfrm>
        </p:grpSpPr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43409263-4DF2-BE90-42A2-50EB7ED81036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DA441FC-BCBF-7300-F18E-1DB20964A57A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3E15548-054E-54FC-E343-7057FC9ABA98}"/>
                </a:ext>
              </a:extLst>
            </p:cNvPr>
            <p:cNvSpPr txBox="1"/>
            <p:nvPr/>
          </p:nvSpPr>
          <p:spPr>
            <a:xfrm>
              <a:off x="4707135" y="5057694"/>
              <a:ext cx="170639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GLN/GSRN/SRIN/SSCC</a:t>
              </a:r>
            </a:p>
          </p:txBody>
        </p: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1136A98A-A51B-20A6-EAE9-2280CE99C088}"/>
                </a:ext>
              </a:extLst>
            </p:cNvPr>
            <p:cNvGrpSpPr/>
            <p:nvPr/>
          </p:nvGrpSpPr>
          <p:grpSpPr>
            <a:xfrm>
              <a:off x="5157358" y="4324402"/>
              <a:ext cx="1016843" cy="609406"/>
              <a:chOff x="5157358" y="4324402"/>
              <a:chExt cx="1016843" cy="609406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9A09FDEE-8050-302E-7A0B-559702B14A74}"/>
                  </a:ext>
                </a:extLst>
              </p:cNvPr>
              <p:cNvSpPr/>
              <p:nvPr/>
            </p:nvSpPr>
            <p:spPr>
              <a:xfrm>
                <a:off x="5157358" y="4405849"/>
                <a:ext cx="243313" cy="245559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Demi-tour 19">
                <a:extLst>
                  <a:ext uri="{FF2B5EF4-FFF2-40B4-BE49-F238E27FC236}">
                    <a16:creationId xmlns:a16="http://schemas.microsoft.com/office/drawing/2014/main" id="{B363125F-3998-C475-911A-21837FB13CBF}"/>
                  </a:ext>
                </a:extLst>
              </p:cNvPr>
              <p:cNvSpPr/>
              <p:nvPr/>
            </p:nvSpPr>
            <p:spPr>
              <a:xfrm rot="10800000">
                <a:off x="5180198" y="4538079"/>
                <a:ext cx="725172" cy="395729"/>
              </a:xfrm>
              <a:prstGeom prst="uturnArrow">
                <a:avLst>
                  <a:gd name="adj1" fmla="val 24775"/>
                  <a:gd name="adj2" fmla="val 25000"/>
                  <a:gd name="adj3" fmla="val 34242"/>
                  <a:gd name="adj4" fmla="val 17273"/>
                  <a:gd name="adj5" fmla="val 9342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6972479B-A525-E5B4-1199-FCD24E42300A}"/>
                  </a:ext>
                </a:extLst>
              </p:cNvPr>
              <p:cNvGrpSpPr/>
              <p:nvPr/>
            </p:nvGrpSpPr>
            <p:grpSpPr>
              <a:xfrm>
                <a:off x="5591201" y="4324402"/>
                <a:ext cx="583000" cy="367175"/>
                <a:chOff x="5702362" y="4331825"/>
                <a:chExt cx="462921" cy="291549"/>
              </a:xfrm>
            </p:grpSpPr>
            <p:pic>
              <p:nvPicPr>
                <p:cNvPr id="28" name="Image 27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BB79A55D-03F5-6226-D47F-46E1685094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871130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29" name="Image 28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72E7FE43-058D-7DFE-FCBA-3A6CD91D0C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814874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35" name="Image 34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C7B13095-E3E2-F14E-5738-B352B7729A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58618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36" name="Image 35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9D501BEE-516B-80F0-017D-E45D516B4B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02362" y="4331825"/>
                  <a:ext cx="294153" cy="291549"/>
                </a:xfrm>
                <a:prstGeom prst="rect">
                  <a:avLst/>
                </a:prstGeom>
              </p:spPr>
            </p:pic>
          </p:grp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49252049-763F-15FE-151E-F2C9424291BD}"/>
                  </a:ext>
                </a:extLst>
              </p:cNvPr>
              <p:cNvSpPr/>
              <p:nvPr/>
            </p:nvSpPr>
            <p:spPr>
              <a:xfrm>
                <a:off x="5222138" y="4471227"/>
                <a:ext cx="113752" cy="11480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280516F8-8DF9-E87F-ED43-4697CA9D4361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60276EA4-AB0E-D22A-808B-0AC74FF9E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28824" y="4306012"/>
              <a:ext cx="620376" cy="614886"/>
            </a:xfrm>
            <a:prstGeom prst="rect">
              <a:avLst/>
            </a:prstGeom>
          </p:spPr>
        </p:pic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688237" y="5051782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pic>
          <p:nvPicPr>
            <p:cNvPr id="91" name="Image 9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F3B3FD09-C92F-DEAD-B535-E7AA344F5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803" y="4310580"/>
              <a:ext cx="620376" cy="614886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5D7DD34F-8A23-7F8B-E98C-5B78426C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7771" y="4294371"/>
              <a:ext cx="620376" cy="614886"/>
            </a:xfrm>
            <a:prstGeom prst="rect">
              <a:avLst/>
            </a:prstGeom>
          </p:spPr>
        </p:pic>
        <p:pic>
          <p:nvPicPr>
            <p:cNvPr id="93" name="Image 92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4597AA01-766D-15F9-18DD-F606E88BD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2750" y="4298939"/>
              <a:ext cx="620376" cy="614886"/>
            </a:xfrm>
            <a:prstGeom prst="rect">
              <a:avLst/>
            </a:prstGeom>
          </p:spPr>
        </p:pic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274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7C81B6A7-9B4D-86E2-8C82-4D086413D2BC}"/>
              </a:ext>
            </a:extLst>
          </p:cNvPr>
          <p:cNvGrpSpPr/>
          <p:nvPr/>
        </p:nvGrpSpPr>
        <p:grpSpPr>
          <a:xfrm>
            <a:off x="1155316" y="4214537"/>
            <a:ext cx="2145430" cy="1993299"/>
            <a:chOff x="1276968" y="4214537"/>
            <a:chExt cx="2145430" cy="1993299"/>
          </a:xfrm>
        </p:grpSpPr>
        <p:sp>
          <p:nvSpPr>
            <p:cNvPr id="102" name="Flèche vers la droite 101">
              <a:extLst>
                <a:ext uri="{FF2B5EF4-FFF2-40B4-BE49-F238E27FC236}">
                  <a16:creationId xmlns:a16="http://schemas.microsoft.com/office/drawing/2014/main" id="{F99B9CFA-5F1D-5A5B-931D-867EF4B704F9}"/>
                </a:ext>
              </a:extLst>
            </p:cNvPr>
            <p:cNvSpPr/>
            <p:nvPr/>
          </p:nvSpPr>
          <p:spPr>
            <a:xfrm rot="10800000">
              <a:off x="2377060" y="4448287"/>
              <a:ext cx="10453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18F5249-DAAF-D548-3BBA-BDBEFCED71C8}"/>
                </a:ext>
              </a:extLst>
            </p:cNvPr>
            <p:cNvSpPr txBox="1"/>
            <p:nvPr/>
          </p:nvSpPr>
          <p:spPr>
            <a:xfrm>
              <a:off x="1276968" y="5346062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Electronic </a:t>
              </a:r>
              <a:r>
                <a:rPr lang="es-ES" sz="1000" dirty="0" err="1">
                  <a:solidFill>
                    <a:schemeClr val="tx1"/>
                  </a:solidFill>
                </a:rPr>
                <a:t>alert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requestor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07195FA7-86C2-E358-E105-E7C41CF65BBC}"/>
                </a:ext>
              </a:extLst>
            </p:cNvPr>
            <p:cNvSpPr txBox="1"/>
            <p:nvPr/>
          </p:nvSpPr>
          <p:spPr>
            <a:xfrm>
              <a:off x="1483029" y="5065745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pic>
          <p:nvPicPr>
            <p:cNvPr id="131" name="Image 130" descr="Une image contenant capture d’écran, bleu vert, Bleu électrique, bleu&#10;&#10;Description générée automatiquement">
              <a:extLst>
                <a:ext uri="{FF2B5EF4-FFF2-40B4-BE49-F238E27FC236}">
                  <a16:creationId xmlns:a16="http://schemas.microsoft.com/office/drawing/2014/main" id="{1097687F-B31F-B3A2-BF80-E01A4DB1D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0700000">
              <a:off x="1788054" y="4214537"/>
              <a:ext cx="359717" cy="647491"/>
            </a:xfrm>
            <a:prstGeom prst="rect">
              <a:avLst/>
            </a:prstGeom>
          </p:spPr>
        </p:pic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F4C860A7-3323-A1C6-6C8A-8FEA58B099BC}"/>
                </a:ext>
              </a:extLst>
            </p:cNvPr>
            <p:cNvSpPr/>
            <p:nvPr/>
          </p:nvSpPr>
          <p:spPr>
            <a:xfrm rot="900000">
              <a:off x="1955168" y="4309809"/>
              <a:ext cx="404038" cy="40403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1</a:t>
              </a:r>
            </a:p>
          </p:txBody>
        </p:sp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029A2310-B8E4-B5D7-AAB6-304C5AB23C2F}"/>
              </a:ext>
            </a:extLst>
          </p:cNvPr>
          <p:cNvGrpSpPr/>
          <p:nvPr/>
        </p:nvGrpSpPr>
        <p:grpSpPr>
          <a:xfrm>
            <a:off x="210870" y="4160694"/>
            <a:ext cx="4879421" cy="2543326"/>
            <a:chOff x="277692" y="4160694"/>
            <a:chExt cx="4879421" cy="2543326"/>
          </a:xfrm>
        </p:grpSpPr>
        <p:sp>
          <p:nvSpPr>
            <p:cNvPr id="95" name="Flèche vers la droite 94">
              <a:extLst>
                <a:ext uri="{FF2B5EF4-FFF2-40B4-BE49-F238E27FC236}">
                  <a16:creationId xmlns:a16="http://schemas.microsoft.com/office/drawing/2014/main" id="{5F3458B2-B1F1-5B67-DE26-E449F5C7D7EA}"/>
                </a:ext>
              </a:extLst>
            </p:cNvPr>
            <p:cNvSpPr/>
            <p:nvPr/>
          </p:nvSpPr>
          <p:spPr>
            <a:xfrm rot="10800000">
              <a:off x="4295166" y="4435704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C4BB8106-67C9-6797-5D66-73B071B7EE9F}"/>
                </a:ext>
              </a:extLst>
            </p:cNvPr>
            <p:cNvSpPr txBox="1"/>
            <p:nvPr/>
          </p:nvSpPr>
          <p:spPr>
            <a:xfrm>
              <a:off x="3102219" y="5350594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tracked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through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LIMS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captured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against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record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EHR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94E7DD8-5A25-2786-D204-F40D5A536879}"/>
                </a:ext>
              </a:extLst>
            </p:cNvPr>
            <p:cNvSpPr txBox="1"/>
            <p:nvPr/>
          </p:nvSpPr>
          <p:spPr>
            <a:xfrm>
              <a:off x="3308280" y="5070277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AE192212-04D1-96E8-4F3C-4A3E17F74984}"/>
                </a:ext>
              </a:extLst>
            </p:cNvPr>
            <p:cNvGrpSpPr/>
            <p:nvPr/>
          </p:nvGrpSpPr>
          <p:grpSpPr>
            <a:xfrm>
              <a:off x="3268464" y="4160694"/>
              <a:ext cx="1072132" cy="812344"/>
              <a:chOff x="3922285" y="4118789"/>
              <a:chExt cx="1072132" cy="812344"/>
            </a:xfrm>
          </p:grpSpPr>
          <p:grpSp>
            <p:nvGrpSpPr>
              <p:cNvPr id="121" name="Groupe 120">
                <a:extLst>
                  <a:ext uri="{FF2B5EF4-FFF2-40B4-BE49-F238E27FC236}">
                    <a16:creationId xmlns:a16="http://schemas.microsoft.com/office/drawing/2014/main" id="{EA95D286-6734-0FB3-9E5B-E79FAA84321E}"/>
                  </a:ext>
                </a:extLst>
              </p:cNvPr>
              <p:cNvGrpSpPr/>
              <p:nvPr/>
            </p:nvGrpSpPr>
            <p:grpSpPr>
              <a:xfrm>
                <a:off x="3944492" y="4225868"/>
                <a:ext cx="788047" cy="546837"/>
                <a:chOff x="1614898" y="3850016"/>
                <a:chExt cx="788047" cy="546837"/>
              </a:xfrm>
            </p:grpSpPr>
            <p:pic>
              <p:nvPicPr>
                <p:cNvPr id="117" name="Image 116">
                  <a:extLst>
                    <a:ext uri="{FF2B5EF4-FFF2-40B4-BE49-F238E27FC236}">
                      <a16:creationId xmlns:a16="http://schemas.microsoft.com/office/drawing/2014/main" id="{0B1787BD-AA04-624C-0E00-76D5C896D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53116" y="3850016"/>
                  <a:ext cx="749829" cy="546837"/>
                </a:xfrm>
                <a:prstGeom prst="rect">
                  <a:avLst/>
                </a:prstGeom>
              </p:spPr>
            </p:pic>
            <p:sp>
              <p:nvSpPr>
                <p:cNvPr id="120" name="ZoneTexte 119">
                  <a:extLst>
                    <a:ext uri="{FF2B5EF4-FFF2-40B4-BE49-F238E27FC236}">
                      <a16:creationId xmlns:a16="http://schemas.microsoft.com/office/drawing/2014/main" id="{E63C3279-463B-32C4-AE2D-9CAF9740A26D}"/>
                    </a:ext>
                  </a:extLst>
                </p:cNvPr>
                <p:cNvSpPr txBox="1"/>
                <p:nvPr/>
              </p:nvSpPr>
              <p:spPr>
                <a:xfrm>
                  <a:off x="1614898" y="3925187"/>
                  <a:ext cx="63758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s-ES" sz="1200" b="1" dirty="0">
                      <a:solidFill>
                        <a:schemeClr val="tx1"/>
                      </a:solidFill>
                    </a:rPr>
                    <a:t>LIMS</a:t>
                  </a:r>
                  <a:endParaRPr lang="fr-FR" sz="1200" b="1" dirty="0"/>
                </a:p>
              </p:txBody>
            </p:sp>
          </p:grpSp>
          <p:pic>
            <p:nvPicPr>
              <p:cNvPr id="124" name="Image 123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FBCA265-623C-B109-2135-5968C817C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2285" y="4537475"/>
                <a:ext cx="397173" cy="393658"/>
              </a:xfrm>
              <a:prstGeom prst="rect">
                <a:avLst/>
              </a:prstGeom>
            </p:spPr>
          </p:pic>
          <p:pic>
            <p:nvPicPr>
              <p:cNvPr id="125" name="Image 124">
                <a:extLst>
                  <a:ext uri="{FF2B5EF4-FFF2-40B4-BE49-F238E27FC236}">
                    <a16:creationId xmlns:a16="http://schemas.microsoft.com/office/drawing/2014/main" id="{C6D5961E-7F3E-C59F-463F-D9085649C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58856" y="4118789"/>
                <a:ext cx="435561" cy="507692"/>
              </a:xfrm>
              <a:prstGeom prst="rect">
                <a:avLst/>
              </a:prstGeom>
            </p:spPr>
          </p:pic>
          <p:pic>
            <p:nvPicPr>
              <p:cNvPr id="126" name="Image 125">
                <a:extLst>
                  <a:ext uri="{FF2B5EF4-FFF2-40B4-BE49-F238E27FC236}">
                    <a16:creationId xmlns:a16="http://schemas.microsoft.com/office/drawing/2014/main" id="{4A38F4CC-BF46-C342-B3B4-85BF82382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8871" y="4448081"/>
                <a:ext cx="456728" cy="456728"/>
              </a:xfrm>
              <a:prstGeom prst="rect">
                <a:avLst/>
              </a:prstGeom>
            </p:spPr>
          </p:pic>
        </p:grp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B3DC339C-F04E-2582-9AD5-767B1EC337B4}"/>
                </a:ext>
              </a:extLst>
            </p:cNvPr>
            <p:cNvSpPr txBox="1"/>
            <p:nvPr/>
          </p:nvSpPr>
          <p:spPr>
            <a:xfrm>
              <a:off x="277692" y="6473188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*LIMS Laboratory Information management system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83A2C07-4E84-9F00-DCA8-884CEC99E549}"/>
              </a:ext>
            </a:extLst>
          </p:cNvPr>
          <p:cNvGrpSpPr/>
          <p:nvPr/>
        </p:nvGrpSpPr>
        <p:grpSpPr>
          <a:xfrm>
            <a:off x="4707135" y="4324402"/>
            <a:ext cx="2179276" cy="1875383"/>
            <a:chOff x="4707135" y="4324402"/>
            <a:chExt cx="2179276" cy="1875383"/>
          </a:xfrm>
        </p:grpSpPr>
        <p:sp>
          <p:nvSpPr>
            <p:cNvPr id="94" name="Flèche vers la droite 93">
              <a:extLst>
                <a:ext uri="{FF2B5EF4-FFF2-40B4-BE49-F238E27FC236}">
                  <a16:creationId xmlns:a16="http://schemas.microsoft.com/office/drawing/2014/main" id="{2ECE1A23-1C79-FD06-CCF8-5FA1194CBF75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A173904C-A72D-5D9A-A42F-D355AE967296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1EE877CE-8508-B168-46FF-60EE711ED8B2}"/>
                </a:ext>
              </a:extLst>
            </p:cNvPr>
            <p:cNvSpPr txBox="1"/>
            <p:nvPr/>
          </p:nvSpPr>
          <p:spPr>
            <a:xfrm>
              <a:off x="4707135" y="5057694"/>
              <a:ext cx="1706394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GLN/GSRN/SRIN/SSCC</a:t>
              </a:r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31328C56-CDC2-FD62-EF0F-B366A2FEF08F}"/>
                </a:ext>
              </a:extLst>
            </p:cNvPr>
            <p:cNvGrpSpPr/>
            <p:nvPr/>
          </p:nvGrpSpPr>
          <p:grpSpPr>
            <a:xfrm>
              <a:off x="5157358" y="4324402"/>
              <a:ext cx="1016843" cy="609406"/>
              <a:chOff x="5157358" y="4324402"/>
              <a:chExt cx="1016843" cy="609406"/>
            </a:xfrm>
          </p:grpSpPr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A7E16C16-4CC3-9E8A-EE5E-D855433CEDAB}"/>
                  </a:ext>
                </a:extLst>
              </p:cNvPr>
              <p:cNvSpPr/>
              <p:nvPr/>
            </p:nvSpPr>
            <p:spPr>
              <a:xfrm>
                <a:off x="5157358" y="4405849"/>
                <a:ext cx="243313" cy="245559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Demi-tour 7">
                <a:extLst>
                  <a:ext uri="{FF2B5EF4-FFF2-40B4-BE49-F238E27FC236}">
                    <a16:creationId xmlns:a16="http://schemas.microsoft.com/office/drawing/2014/main" id="{06A066FF-3708-A618-928D-EAB78E2CF0EE}"/>
                  </a:ext>
                </a:extLst>
              </p:cNvPr>
              <p:cNvSpPr/>
              <p:nvPr/>
            </p:nvSpPr>
            <p:spPr>
              <a:xfrm rot="10800000">
                <a:off x="5180198" y="4538079"/>
                <a:ext cx="725172" cy="395729"/>
              </a:xfrm>
              <a:prstGeom prst="uturnArrow">
                <a:avLst>
                  <a:gd name="adj1" fmla="val 24775"/>
                  <a:gd name="adj2" fmla="val 25000"/>
                  <a:gd name="adj3" fmla="val 34242"/>
                  <a:gd name="adj4" fmla="val 17273"/>
                  <a:gd name="adj5" fmla="val 9342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2CD6E8D1-ADF9-6518-7725-1F77F5434D89}"/>
                  </a:ext>
                </a:extLst>
              </p:cNvPr>
              <p:cNvGrpSpPr/>
              <p:nvPr/>
            </p:nvGrpSpPr>
            <p:grpSpPr>
              <a:xfrm>
                <a:off x="5591201" y="4324402"/>
                <a:ext cx="583000" cy="367175"/>
                <a:chOff x="5702362" y="4331825"/>
                <a:chExt cx="462921" cy="291549"/>
              </a:xfrm>
            </p:grpSpPr>
            <p:pic>
              <p:nvPicPr>
                <p:cNvPr id="96" name="Image 95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AD348A88-DB84-A3D8-8F36-A6C8D392DF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71130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99" name="Image 98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04BB1A4F-0AC6-14CA-15F4-41E2D65034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14874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100" name="Image 99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EBC053A7-CC88-B61B-8FBD-EB151890FA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58618" y="4331825"/>
                  <a:ext cx="294153" cy="291549"/>
                </a:xfrm>
                <a:prstGeom prst="rect">
                  <a:avLst/>
                </a:prstGeom>
              </p:spPr>
            </p:pic>
            <p:pic>
              <p:nvPicPr>
                <p:cNvPr id="101" name="Image 100" descr="Une image contenant capture d’écran, logo, mémoire flash, conception&#10;&#10;Description générée automatiquement">
                  <a:extLst>
                    <a:ext uri="{FF2B5EF4-FFF2-40B4-BE49-F238E27FC236}">
                      <a16:creationId xmlns:a16="http://schemas.microsoft.com/office/drawing/2014/main" id="{C9995B8C-B277-2D20-EEF5-6B67D65C41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02362" y="4331825"/>
                  <a:ext cx="294153" cy="291549"/>
                </a:xfrm>
                <a:prstGeom prst="rect">
                  <a:avLst/>
                </a:prstGeom>
              </p:spPr>
            </p:pic>
          </p:grp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16DA6649-C717-4F30-17B3-1CB07FB14A1C}"/>
                  </a:ext>
                </a:extLst>
              </p:cNvPr>
              <p:cNvSpPr/>
              <p:nvPr/>
            </p:nvSpPr>
            <p:spPr>
              <a:xfrm>
                <a:off x="5222138" y="4471227"/>
                <a:ext cx="113752" cy="11480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280516F8-8DF9-E87F-ED43-4697CA9D4361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60276EA4-AB0E-D22A-808B-0AC74FF9E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8824" y="4306012"/>
              <a:ext cx="620376" cy="614886"/>
            </a:xfrm>
            <a:prstGeom prst="rect">
              <a:avLst/>
            </a:prstGeom>
          </p:spPr>
        </p:pic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688237" y="5051782"/>
              <a:ext cx="96594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GSRN/SRIN</a:t>
              </a:r>
            </a:p>
          </p:txBody>
        </p:sp>
        <p:pic>
          <p:nvPicPr>
            <p:cNvPr id="91" name="Image 9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F3B3FD09-C92F-DEAD-B535-E7AA344F5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33803" y="4310580"/>
              <a:ext cx="620376" cy="614886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5D7DD34F-8A23-7F8B-E98C-5B78426C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37771" y="4294371"/>
              <a:ext cx="620376" cy="614886"/>
            </a:xfrm>
            <a:prstGeom prst="rect">
              <a:avLst/>
            </a:prstGeom>
          </p:spPr>
        </p:pic>
        <p:pic>
          <p:nvPicPr>
            <p:cNvPr id="93" name="Image 92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4597AA01-766D-15F9-18DD-F606E88BD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42750" y="4298939"/>
              <a:ext cx="620376" cy="614886"/>
            </a:xfrm>
            <a:prstGeom prst="rect">
              <a:avLst/>
            </a:prstGeom>
          </p:spPr>
        </p:pic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Improved patient safety and outcomes by preventing errors.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Patients only need a single sample taken, reducing discomfort and inconvenience.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No delays in results and treatment due to error elimination.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Reduced risk of wrong results leading to incorrect diagnosis.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Reduced errors related to pathology collections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Better care for patients through reduced repeated processes </a:t>
            </a:r>
            <a:endParaRPr lang="en-GB" sz="2000" b="0" i="0" kern="1200" dirty="0"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Automated process reduces lab data entry efforts.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Efficient and successful sample collections resulting in increased resource availability 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Electronic ordering and collection eliminates paper order readability and transcription incidents.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394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802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70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662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503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770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11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A0199F3E-826B-D1AC-EDAC-C2CD4249D06B}"/>
              </a:ext>
            </a:extLst>
          </p:cNvPr>
          <p:cNvGrpSpPr/>
          <p:nvPr/>
        </p:nvGrpSpPr>
        <p:grpSpPr>
          <a:xfrm>
            <a:off x="7442929" y="1430318"/>
            <a:ext cx="2028421" cy="1918567"/>
            <a:chOff x="7442929" y="1430318"/>
            <a:chExt cx="2028421" cy="1918567"/>
          </a:xfrm>
        </p:grpSpPr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B9D79828-D19B-F1D1-2348-3F94FBAFF8C6}"/>
                </a:ext>
              </a:extLst>
            </p:cNvPr>
            <p:cNvSpPr/>
            <p:nvPr/>
          </p:nvSpPr>
          <p:spPr>
            <a:xfrm>
              <a:off x="7442929" y="163987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0556BC21-7059-F087-3CEA-0198E161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75530" y="1430318"/>
              <a:ext cx="765810" cy="588717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720F173-8942-E64D-54CB-9B0F41C45D9A}"/>
                </a:ext>
              </a:extLst>
            </p:cNvPr>
            <p:cNvSpPr txBox="1"/>
            <p:nvPr/>
          </p:nvSpPr>
          <p:spPr>
            <a:xfrm>
              <a:off x="8093285" y="24871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PPID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checks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unique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identifier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before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allowing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continue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C2BF4E6-D5BD-30F7-B82D-5766F7959427}"/>
                </a:ext>
              </a:extLst>
            </p:cNvPr>
            <p:cNvSpPr txBox="1"/>
            <p:nvPr/>
          </p:nvSpPr>
          <p:spPr>
            <a:xfrm>
              <a:off x="8304876" y="2206794"/>
              <a:ext cx="95488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C1BA22BD-0C33-08CC-1567-874E8AF15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05563" y="1680506"/>
              <a:ext cx="464926" cy="359324"/>
            </a:xfrm>
            <a:prstGeom prst="rect">
              <a:avLst/>
            </a:prstGeom>
          </p:spPr>
        </p:pic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21905" cy="2474434"/>
            <a:chOff x="3975774" y="1000286"/>
            <a:chExt cx="202190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661463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218550" y="1314017"/>
            <a:ext cx="1378065" cy="2314591"/>
            <a:chOff x="295893" y="1314017"/>
            <a:chExt cx="1378065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337742" y="2178740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GLN/GSRN/SRIN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182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482</TotalTime>
  <Words>1425</Words>
  <Application>Microsoft Macintosh PowerPoint</Application>
  <PresentationFormat>Grand écran</PresentationFormat>
  <Paragraphs>177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Verdana</vt:lpstr>
      <vt:lpstr>Thème Office 2013 – 2022</vt:lpstr>
      <vt:lpstr>Definition of business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52</cp:revision>
  <dcterms:created xsi:type="dcterms:W3CDTF">2023-01-10T11:12:26Z</dcterms:created>
  <dcterms:modified xsi:type="dcterms:W3CDTF">2024-10-22T06:54:33Z</dcterms:modified>
</cp:coreProperties>
</file>