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7" r:id="rId3"/>
    <p:sldId id="276" r:id="rId4"/>
    <p:sldId id="275" r:id="rId5"/>
    <p:sldId id="274" r:id="rId6"/>
    <p:sldId id="273" r:id="rId7"/>
    <p:sldId id="272" r:id="rId8"/>
    <p:sldId id="271" r:id="rId9"/>
    <p:sldId id="270" r:id="rId10"/>
    <p:sldId id="292" r:id="rId11"/>
    <p:sldId id="291" r:id="rId12"/>
    <p:sldId id="290" r:id="rId13"/>
    <p:sldId id="289" r:id="rId14"/>
    <p:sldId id="288" r:id="rId15"/>
    <p:sldId id="287" r:id="rId16"/>
    <p:sldId id="286" r:id="rId17"/>
    <p:sldId id="285" r:id="rId18"/>
    <p:sldId id="284" r:id="rId19"/>
    <p:sldId id="283" r:id="rId20"/>
    <p:sldId id="282" r:id="rId21"/>
    <p:sldId id="297" r:id="rId22"/>
    <p:sldId id="296" r:id="rId23"/>
    <p:sldId id="295" r:id="rId24"/>
    <p:sldId id="294" r:id="rId25"/>
    <p:sldId id="298" r:id="rId26"/>
    <p:sldId id="304" r:id="rId27"/>
    <p:sldId id="303" r:id="rId28"/>
    <p:sldId id="302" r:id="rId29"/>
    <p:sldId id="301" r:id="rId30"/>
    <p:sldId id="300" r:id="rId31"/>
    <p:sldId id="299" r:id="rId32"/>
    <p:sldId id="293" r:id="rId33"/>
    <p:sldId id="264" r:id="rId3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44"/>
    <p:restoredTop sz="96327"/>
  </p:normalViewPr>
  <p:slideViewPr>
    <p:cSldViewPr snapToGrid="0">
      <p:cViewPr varScale="1">
        <p:scale>
          <a:sx n="198" d="100"/>
          <a:sy n="198" d="100"/>
        </p:scale>
        <p:origin x="192" y="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rgbClr val="C6E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rgbClr val="C6E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rgbClr val="C6E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7.png"/><Relationship Id="rId7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8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+mj-lt"/>
                <a:ea typeface="+mn-lt"/>
                <a:cs typeface="+mn-lt"/>
              </a:rPr>
              <a:t>Receiving data in multiple forms to create a central data repository. This data is then the catalogue of goods and services for use in a hospital Benefits 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3 – Moving from manual to an electronic catalogue in a hospital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</p:spTree>
    <p:extLst>
      <p:ext uri="{BB962C8B-B14F-4D97-AF65-F5344CB8AC3E}">
        <p14:creationId xmlns:p14="http://schemas.microsoft.com/office/powerpoint/2010/main" val="82746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</p:spTree>
    <p:extLst>
      <p:ext uri="{BB962C8B-B14F-4D97-AF65-F5344CB8AC3E}">
        <p14:creationId xmlns:p14="http://schemas.microsoft.com/office/powerpoint/2010/main" val="1254496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23099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4815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4684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4946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7BA0A219-5B69-810F-7DE9-7596AA3DF25A}"/>
              </a:ext>
            </a:extLst>
          </p:cNvPr>
          <p:cNvGrpSpPr/>
          <p:nvPr/>
        </p:nvGrpSpPr>
        <p:grpSpPr>
          <a:xfrm>
            <a:off x="4984087" y="2317087"/>
            <a:ext cx="2236710" cy="3271401"/>
            <a:chOff x="4984087" y="2317087"/>
            <a:chExt cx="2236710" cy="3271401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71BD0717-4C85-8617-A499-4C229012C505}"/>
                </a:ext>
              </a:extLst>
            </p:cNvPr>
            <p:cNvGrpSpPr/>
            <p:nvPr/>
          </p:nvGrpSpPr>
          <p:grpSpPr>
            <a:xfrm>
              <a:off x="4984087" y="2317087"/>
              <a:ext cx="2223825" cy="2223825"/>
              <a:chOff x="4984087" y="2317087"/>
              <a:chExt cx="2223825" cy="2223825"/>
            </a:xfrm>
            <a:solidFill>
              <a:schemeClr val="accent2"/>
            </a:solidFill>
          </p:grpSpPr>
          <p:sp>
            <p:nvSpPr>
              <p:cNvPr id="29" name="Arc plein 28">
                <a:extLst>
                  <a:ext uri="{FF2B5EF4-FFF2-40B4-BE49-F238E27FC236}">
                    <a16:creationId xmlns:a16="http://schemas.microsoft.com/office/drawing/2014/main" id="{2D9E7255-C4F1-194C-2787-BE95540E8BF7}"/>
                  </a:ext>
                </a:extLst>
              </p:cNvPr>
              <p:cNvSpPr/>
              <p:nvPr/>
            </p:nvSpPr>
            <p:spPr>
              <a:xfrm rot="10800000">
                <a:off x="4984087" y="2317087"/>
                <a:ext cx="2223825" cy="2223825"/>
              </a:xfrm>
              <a:prstGeom prst="blockArc">
                <a:avLst>
                  <a:gd name="adj1" fmla="val 5418099"/>
                  <a:gd name="adj2" fmla="val 1836652"/>
                  <a:gd name="adj3" fmla="val 1072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riangle 29">
                <a:extLst>
                  <a:ext uri="{FF2B5EF4-FFF2-40B4-BE49-F238E27FC236}">
                    <a16:creationId xmlns:a16="http://schemas.microsoft.com/office/drawing/2014/main" id="{1511442F-01A0-39B4-A942-E76ECC15A8A7}"/>
                  </a:ext>
                </a:extLst>
              </p:cNvPr>
              <p:cNvSpPr/>
              <p:nvPr/>
            </p:nvSpPr>
            <p:spPr>
              <a:xfrm rot="1800000">
                <a:off x="5074104" y="2699592"/>
                <a:ext cx="475908" cy="25132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24985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7BA0A219-5B69-810F-7DE9-7596AA3DF25A}"/>
              </a:ext>
            </a:extLst>
          </p:cNvPr>
          <p:cNvGrpSpPr/>
          <p:nvPr/>
        </p:nvGrpSpPr>
        <p:grpSpPr>
          <a:xfrm>
            <a:off x="4984087" y="2317087"/>
            <a:ext cx="2236710" cy="3271401"/>
            <a:chOff x="4984087" y="2317087"/>
            <a:chExt cx="2236710" cy="3271401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71BD0717-4C85-8617-A499-4C229012C505}"/>
                </a:ext>
              </a:extLst>
            </p:cNvPr>
            <p:cNvGrpSpPr/>
            <p:nvPr/>
          </p:nvGrpSpPr>
          <p:grpSpPr>
            <a:xfrm>
              <a:off x="4984087" y="2317087"/>
              <a:ext cx="2223825" cy="2223825"/>
              <a:chOff x="4984087" y="2317087"/>
              <a:chExt cx="2223825" cy="2223825"/>
            </a:xfrm>
            <a:solidFill>
              <a:schemeClr val="accent2"/>
            </a:solidFill>
          </p:grpSpPr>
          <p:sp>
            <p:nvSpPr>
              <p:cNvPr id="29" name="Arc plein 28">
                <a:extLst>
                  <a:ext uri="{FF2B5EF4-FFF2-40B4-BE49-F238E27FC236}">
                    <a16:creationId xmlns:a16="http://schemas.microsoft.com/office/drawing/2014/main" id="{2D9E7255-C4F1-194C-2787-BE95540E8BF7}"/>
                  </a:ext>
                </a:extLst>
              </p:cNvPr>
              <p:cNvSpPr/>
              <p:nvPr/>
            </p:nvSpPr>
            <p:spPr>
              <a:xfrm rot="10800000">
                <a:off x="4984087" y="2317087"/>
                <a:ext cx="2223825" cy="2223825"/>
              </a:xfrm>
              <a:prstGeom prst="blockArc">
                <a:avLst>
                  <a:gd name="adj1" fmla="val 5418099"/>
                  <a:gd name="adj2" fmla="val 1836652"/>
                  <a:gd name="adj3" fmla="val 1072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riangle 29">
                <a:extLst>
                  <a:ext uri="{FF2B5EF4-FFF2-40B4-BE49-F238E27FC236}">
                    <a16:creationId xmlns:a16="http://schemas.microsoft.com/office/drawing/2014/main" id="{1511442F-01A0-39B4-A942-E76ECC15A8A7}"/>
                  </a:ext>
                </a:extLst>
              </p:cNvPr>
              <p:cNvSpPr/>
              <p:nvPr/>
            </p:nvSpPr>
            <p:spPr>
              <a:xfrm rot="1800000">
                <a:off x="5074104" y="2699592"/>
                <a:ext cx="475908" cy="25132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5751312" y="2248735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73946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7BA0A219-5B69-810F-7DE9-7596AA3DF25A}"/>
              </a:ext>
            </a:extLst>
          </p:cNvPr>
          <p:cNvGrpSpPr/>
          <p:nvPr/>
        </p:nvGrpSpPr>
        <p:grpSpPr>
          <a:xfrm>
            <a:off x="4984087" y="2317087"/>
            <a:ext cx="2236710" cy="3271401"/>
            <a:chOff x="4984087" y="2317087"/>
            <a:chExt cx="2236710" cy="3271401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71BD0717-4C85-8617-A499-4C229012C505}"/>
                </a:ext>
              </a:extLst>
            </p:cNvPr>
            <p:cNvGrpSpPr/>
            <p:nvPr/>
          </p:nvGrpSpPr>
          <p:grpSpPr>
            <a:xfrm>
              <a:off x="4984087" y="2317087"/>
              <a:ext cx="2223825" cy="2223825"/>
              <a:chOff x="4984087" y="2317087"/>
              <a:chExt cx="2223825" cy="2223825"/>
            </a:xfrm>
            <a:solidFill>
              <a:schemeClr val="accent2"/>
            </a:solidFill>
          </p:grpSpPr>
          <p:sp>
            <p:nvSpPr>
              <p:cNvPr id="29" name="Arc plein 28">
                <a:extLst>
                  <a:ext uri="{FF2B5EF4-FFF2-40B4-BE49-F238E27FC236}">
                    <a16:creationId xmlns:a16="http://schemas.microsoft.com/office/drawing/2014/main" id="{2D9E7255-C4F1-194C-2787-BE95540E8BF7}"/>
                  </a:ext>
                </a:extLst>
              </p:cNvPr>
              <p:cNvSpPr/>
              <p:nvPr/>
            </p:nvSpPr>
            <p:spPr>
              <a:xfrm rot="10800000">
                <a:off x="4984087" y="2317087"/>
                <a:ext cx="2223825" cy="2223825"/>
              </a:xfrm>
              <a:prstGeom prst="blockArc">
                <a:avLst>
                  <a:gd name="adj1" fmla="val 5418099"/>
                  <a:gd name="adj2" fmla="val 1836652"/>
                  <a:gd name="adj3" fmla="val 1072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riangle 29">
                <a:extLst>
                  <a:ext uri="{FF2B5EF4-FFF2-40B4-BE49-F238E27FC236}">
                    <a16:creationId xmlns:a16="http://schemas.microsoft.com/office/drawing/2014/main" id="{1511442F-01A0-39B4-A942-E76ECC15A8A7}"/>
                  </a:ext>
                </a:extLst>
              </p:cNvPr>
              <p:cNvSpPr/>
              <p:nvPr/>
            </p:nvSpPr>
            <p:spPr>
              <a:xfrm rot="1800000">
                <a:off x="5074104" y="2699592"/>
                <a:ext cx="475908" cy="25132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5751312" y="2248735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A7D1EB0-70F9-20AE-73B6-0F573CEA3224}"/>
              </a:ext>
            </a:extLst>
          </p:cNvPr>
          <p:cNvGrpSpPr/>
          <p:nvPr/>
        </p:nvGrpSpPr>
        <p:grpSpPr>
          <a:xfrm>
            <a:off x="6757791" y="3211447"/>
            <a:ext cx="705642" cy="601605"/>
            <a:chOff x="6757791" y="3211447"/>
            <a:chExt cx="705642" cy="601605"/>
          </a:xfrm>
        </p:grpSpPr>
        <p:pic>
          <p:nvPicPr>
            <p:cNvPr id="42" name="Image 4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C5C9240C-45AF-5116-5E10-EE5B30605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1718" y="3211447"/>
              <a:ext cx="437788" cy="313813"/>
            </a:xfrm>
            <a:prstGeom prst="rect">
              <a:avLst/>
            </a:prstGeom>
          </p:spPr>
        </p:pic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B57276BF-97EF-FB8E-1F4E-EE4E1447572B}"/>
                </a:ext>
              </a:extLst>
            </p:cNvPr>
            <p:cNvSpPr txBox="1"/>
            <p:nvPr/>
          </p:nvSpPr>
          <p:spPr>
            <a:xfrm>
              <a:off x="6757791" y="3566831"/>
              <a:ext cx="705642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Validate</a:t>
              </a:r>
              <a:endParaRPr lang="fr-FR" sz="1000" dirty="0"/>
            </a:p>
          </p:txBody>
        </p: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325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7BA0A219-5B69-810F-7DE9-7596AA3DF25A}"/>
              </a:ext>
            </a:extLst>
          </p:cNvPr>
          <p:cNvGrpSpPr/>
          <p:nvPr/>
        </p:nvGrpSpPr>
        <p:grpSpPr>
          <a:xfrm>
            <a:off x="4984087" y="2317087"/>
            <a:ext cx="2236710" cy="3271401"/>
            <a:chOff x="4984087" y="2317087"/>
            <a:chExt cx="2236710" cy="3271401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71BD0717-4C85-8617-A499-4C229012C505}"/>
                </a:ext>
              </a:extLst>
            </p:cNvPr>
            <p:cNvGrpSpPr/>
            <p:nvPr/>
          </p:nvGrpSpPr>
          <p:grpSpPr>
            <a:xfrm>
              <a:off x="4984087" y="2317087"/>
              <a:ext cx="2223825" cy="2223825"/>
              <a:chOff x="4984087" y="2317087"/>
              <a:chExt cx="2223825" cy="2223825"/>
            </a:xfrm>
            <a:solidFill>
              <a:schemeClr val="accent2"/>
            </a:solidFill>
          </p:grpSpPr>
          <p:sp>
            <p:nvSpPr>
              <p:cNvPr id="29" name="Arc plein 28">
                <a:extLst>
                  <a:ext uri="{FF2B5EF4-FFF2-40B4-BE49-F238E27FC236}">
                    <a16:creationId xmlns:a16="http://schemas.microsoft.com/office/drawing/2014/main" id="{2D9E7255-C4F1-194C-2787-BE95540E8BF7}"/>
                  </a:ext>
                </a:extLst>
              </p:cNvPr>
              <p:cNvSpPr/>
              <p:nvPr/>
            </p:nvSpPr>
            <p:spPr>
              <a:xfrm rot="10800000">
                <a:off x="4984087" y="2317087"/>
                <a:ext cx="2223825" cy="2223825"/>
              </a:xfrm>
              <a:prstGeom prst="blockArc">
                <a:avLst>
                  <a:gd name="adj1" fmla="val 5418099"/>
                  <a:gd name="adj2" fmla="val 1836652"/>
                  <a:gd name="adj3" fmla="val 1072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riangle 29">
                <a:extLst>
                  <a:ext uri="{FF2B5EF4-FFF2-40B4-BE49-F238E27FC236}">
                    <a16:creationId xmlns:a16="http://schemas.microsoft.com/office/drawing/2014/main" id="{1511442F-01A0-39B4-A942-E76ECC15A8A7}"/>
                  </a:ext>
                </a:extLst>
              </p:cNvPr>
              <p:cNvSpPr/>
              <p:nvPr/>
            </p:nvSpPr>
            <p:spPr>
              <a:xfrm rot="1800000">
                <a:off x="5074104" y="2699592"/>
                <a:ext cx="475908" cy="25132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5751312" y="2248735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A7D1EB0-70F9-20AE-73B6-0F573CEA3224}"/>
              </a:ext>
            </a:extLst>
          </p:cNvPr>
          <p:cNvGrpSpPr/>
          <p:nvPr/>
        </p:nvGrpSpPr>
        <p:grpSpPr>
          <a:xfrm>
            <a:off x="6757791" y="3211447"/>
            <a:ext cx="705642" cy="601605"/>
            <a:chOff x="6757791" y="3211447"/>
            <a:chExt cx="705642" cy="601605"/>
          </a:xfrm>
        </p:grpSpPr>
        <p:pic>
          <p:nvPicPr>
            <p:cNvPr id="42" name="Image 4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C5C9240C-45AF-5116-5E10-EE5B30605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1718" y="3211447"/>
              <a:ext cx="437788" cy="313813"/>
            </a:xfrm>
            <a:prstGeom prst="rect">
              <a:avLst/>
            </a:prstGeom>
          </p:spPr>
        </p:pic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B57276BF-97EF-FB8E-1F4E-EE4E1447572B}"/>
                </a:ext>
              </a:extLst>
            </p:cNvPr>
            <p:cNvSpPr txBox="1"/>
            <p:nvPr/>
          </p:nvSpPr>
          <p:spPr>
            <a:xfrm>
              <a:off x="6757791" y="3566831"/>
              <a:ext cx="705642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Validate</a:t>
              </a:r>
              <a:endParaRPr lang="fr-FR" sz="1000" dirty="0"/>
            </a:p>
          </p:txBody>
        </p: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BE6D01A7-2337-BE29-6297-84B5DCE81EB2}"/>
              </a:ext>
            </a:extLst>
          </p:cNvPr>
          <p:cNvGrpSpPr/>
          <p:nvPr/>
        </p:nvGrpSpPr>
        <p:grpSpPr>
          <a:xfrm>
            <a:off x="5807418" y="4213928"/>
            <a:ext cx="587019" cy="641557"/>
            <a:chOff x="5807418" y="4213928"/>
            <a:chExt cx="587019" cy="641557"/>
          </a:xfrm>
        </p:grpSpPr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805C1A8F-A489-A119-95B0-60F5642C1315}"/>
                </a:ext>
              </a:extLst>
            </p:cNvPr>
            <p:cNvSpPr txBox="1"/>
            <p:nvPr/>
          </p:nvSpPr>
          <p:spPr>
            <a:xfrm>
              <a:off x="5807418" y="4609264"/>
              <a:ext cx="587019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Enrich</a:t>
              </a:r>
              <a:endParaRPr lang="fr-FR" sz="1000" dirty="0"/>
            </a:p>
          </p:txBody>
        </p:sp>
        <p:pic>
          <p:nvPicPr>
            <p:cNvPr id="62" name="Image 6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CF72BD34-9357-F3DF-66A6-B58BFA10C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32508" y="4213928"/>
              <a:ext cx="326984" cy="3269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83119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735658"/>
            <a:chOff x="92653" y="1003437"/>
            <a:chExt cx="3327432" cy="5735658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492874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999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7BA0A219-5B69-810F-7DE9-7596AA3DF25A}"/>
              </a:ext>
            </a:extLst>
          </p:cNvPr>
          <p:cNvGrpSpPr/>
          <p:nvPr/>
        </p:nvGrpSpPr>
        <p:grpSpPr>
          <a:xfrm>
            <a:off x="4984087" y="2317087"/>
            <a:ext cx="2236710" cy="3271401"/>
            <a:chOff x="4984087" y="2317087"/>
            <a:chExt cx="2236710" cy="3271401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71BD0717-4C85-8617-A499-4C229012C505}"/>
                </a:ext>
              </a:extLst>
            </p:cNvPr>
            <p:cNvGrpSpPr/>
            <p:nvPr/>
          </p:nvGrpSpPr>
          <p:grpSpPr>
            <a:xfrm>
              <a:off x="4984087" y="2317087"/>
              <a:ext cx="2223825" cy="2223825"/>
              <a:chOff x="4984087" y="2317087"/>
              <a:chExt cx="2223825" cy="2223825"/>
            </a:xfrm>
            <a:solidFill>
              <a:schemeClr val="accent2"/>
            </a:solidFill>
          </p:grpSpPr>
          <p:sp>
            <p:nvSpPr>
              <p:cNvPr id="29" name="Arc plein 28">
                <a:extLst>
                  <a:ext uri="{FF2B5EF4-FFF2-40B4-BE49-F238E27FC236}">
                    <a16:creationId xmlns:a16="http://schemas.microsoft.com/office/drawing/2014/main" id="{2D9E7255-C4F1-194C-2787-BE95540E8BF7}"/>
                  </a:ext>
                </a:extLst>
              </p:cNvPr>
              <p:cNvSpPr/>
              <p:nvPr/>
            </p:nvSpPr>
            <p:spPr>
              <a:xfrm rot="10800000">
                <a:off x="4984087" y="2317087"/>
                <a:ext cx="2223825" cy="2223825"/>
              </a:xfrm>
              <a:prstGeom prst="blockArc">
                <a:avLst>
                  <a:gd name="adj1" fmla="val 5418099"/>
                  <a:gd name="adj2" fmla="val 1836652"/>
                  <a:gd name="adj3" fmla="val 1072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riangle 29">
                <a:extLst>
                  <a:ext uri="{FF2B5EF4-FFF2-40B4-BE49-F238E27FC236}">
                    <a16:creationId xmlns:a16="http://schemas.microsoft.com/office/drawing/2014/main" id="{1511442F-01A0-39B4-A942-E76ECC15A8A7}"/>
                  </a:ext>
                </a:extLst>
              </p:cNvPr>
              <p:cNvSpPr/>
              <p:nvPr/>
            </p:nvSpPr>
            <p:spPr>
              <a:xfrm rot="1800000">
                <a:off x="5074104" y="2699592"/>
                <a:ext cx="475908" cy="25132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5751312" y="2248735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A7D1EB0-70F9-20AE-73B6-0F573CEA3224}"/>
              </a:ext>
            </a:extLst>
          </p:cNvPr>
          <p:cNvGrpSpPr/>
          <p:nvPr/>
        </p:nvGrpSpPr>
        <p:grpSpPr>
          <a:xfrm>
            <a:off x="6757791" y="3211447"/>
            <a:ext cx="705642" cy="601605"/>
            <a:chOff x="6757791" y="3211447"/>
            <a:chExt cx="705642" cy="601605"/>
          </a:xfrm>
        </p:grpSpPr>
        <p:pic>
          <p:nvPicPr>
            <p:cNvPr id="42" name="Image 4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C5C9240C-45AF-5116-5E10-EE5B30605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1718" y="3211447"/>
              <a:ext cx="437788" cy="313813"/>
            </a:xfrm>
            <a:prstGeom prst="rect">
              <a:avLst/>
            </a:prstGeom>
          </p:spPr>
        </p:pic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B57276BF-97EF-FB8E-1F4E-EE4E1447572B}"/>
                </a:ext>
              </a:extLst>
            </p:cNvPr>
            <p:cNvSpPr txBox="1"/>
            <p:nvPr/>
          </p:nvSpPr>
          <p:spPr>
            <a:xfrm>
              <a:off x="6757791" y="3566831"/>
              <a:ext cx="705642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Validate</a:t>
              </a:r>
              <a:endParaRPr lang="fr-FR" sz="1000" dirty="0"/>
            </a:p>
          </p:txBody>
        </p: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BE6D01A7-2337-BE29-6297-84B5DCE81EB2}"/>
              </a:ext>
            </a:extLst>
          </p:cNvPr>
          <p:cNvGrpSpPr/>
          <p:nvPr/>
        </p:nvGrpSpPr>
        <p:grpSpPr>
          <a:xfrm>
            <a:off x="5807418" y="4213928"/>
            <a:ext cx="587019" cy="641557"/>
            <a:chOff x="5807418" y="4213928"/>
            <a:chExt cx="587019" cy="641557"/>
          </a:xfrm>
        </p:grpSpPr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805C1A8F-A489-A119-95B0-60F5642C1315}"/>
                </a:ext>
              </a:extLst>
            </p:cNvPr>
            <p:cNvSpPr txBox="1"/>
            <p:nvPr/>
          </p:nvSpPr>
          <p:spPr>
            <a:xfrm>
              <a:off x="5807418" y="4609264"/>
              <a:ext cx="587019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Enrich</a:t>
              </a:r>
              <a:endParaRPr lang="fr-FR" sz="1000" dirty="0"/>
            </a:p>
          </p:txBody>
        </p:sp>
        <p:pic>
          <p:nvPicPr>
            <p:cNvPr id="62" name="Image 6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CF72BD34-9357-F3DF-66A6-B58BFA10C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32508" y="4213928"/>
              <a:ext cx="326984" cy="326984"/>
            </a:xfrm>
            <a:prstGeom prst="rect">
              <a:avLst/>
            </a:prstGeom>
          </p:spPr>
        </p:pic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86291236-1850-1962-F14B-982C750D0839}"/>
              </a:ext>
            </a:extLst>
          </p:cNvPr>
          <p:cNvGrpSpPr/>
          <p:nvPr/>
        </p:nvGrpSpPr>
        <p:grpSpPr>
          <a:xfrm>
            <a:off x="4789155" y="2991601"/>
            <a:ext cx="643125" cy="821451"/>
            <a:chOff x="4789155" y="2991601"/>
            <a:chExt cx="643125" cy="821451"/>
          </a:xfrm>
        </p:grpSpPr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F80A6811-AAD5-F183-9764-21258FC9A2F4}"/>
                </a:ext>
              </a:extLst>
            </p:cNvPr>
            <p:cNvSpPr txBox="1"/>
            <p:nvPr/>
          </p:nvSpPr>
          <p:spPr>
            <a:xfrm>
              <a:off x="4789155" y="3566831"/>
              <a:ext cx="643125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Publish</a:t>
              </a:r>
              <a:endParaRPr lang="fr-FR" sz="1000" dirty="0"/>
            </a:p>
          </p:txBody>
        </p:sp>
        <p:pic>
          <p:nvPicPr>
            <p:cNvPr id="64" name="Image 63" descr="Une image contenant Graphique, clipart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340FD7A9-A124-1576-F3D7-E738C591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18507" y="2991601"/>
              <a:ext cx="381776" cy="5068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720850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B1086F4-E27C-7359-F68A-A3B8A0B535E7}"/>
              </a:ext>
            </a:extLst>
          </p:cNvPr>
          <p:cNvSpPr txBox="1"/>
          <p:nvPr/>
        </p:nvSpPr>
        <p:spPr>
          <a:xfrm>
            <a:off x="8816574" y="5188378"/>
            <a:ext cx="2151888" cy="400110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2C6C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Shared via e-procurement portal </a:t>
            </a:r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7BA0A219-5B69-810F-7DE9-7596AA3DF25A}"/>
              </a:ext>
            </a:extLst>
          </p:cNvPr>
          <p:cNvGrpSpPr/>
          <p:nvPr/>
        </p:nvGrpSpPr>
        <p:grpSpPr>
          <a:xfrm>
            <a:off x="4984087" y="2317087"/>
            <a:ext cx="2236710" cy="3271401"/>
            <a:chOff x="4984087" y="2317087"/>
            <a:chExt cx="2236710" cy="3271401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71BD0717-4C85-8617-A499-4C229012C505}"/>
                </a:ext>
              </a:extLst>
            </p:cNvPr>
            <p:cNvGrpSpPr/>
            <p:nvPr/>
          </p:nvGrpSpPr>
          <p:grpSpPr>
            <a:xfrm>
              <a:off x="4984087" y="2317087"/>
              <a:ext cx="2223825" cy="2223825"/>
              <a:chOff x="4984087" y="2317087"/>
              <a:chExt cx="2223825" cy="2223825"/>
            </a:xfrm>
            <a:solidFill>
              <a:schemeClr val="accent2"/>
            </a:solidFill>
          </p:grpSpPr>
          <p:sp>
            <p:nvSpPr>
              <p:cNvPr id="29" name="Arc plein 28">
                <a:extLst>
                  <a:ext uri="{FF2B5EF4-FFF2-40B4-BE49-F238E27FC236}">
                    <a16:creationId xmlns:a16="http://schemas.microsoft.com/office/drawing/2014/main" id="{2D9E7255-C4F1-194C-2787-BE95540E8BF7}"/>
                  </a:ext>
                </a:extLst>
              </p:cNvPr>
              <p:cNvSpPr/>
              <p:nvPr/>
            </p:nvSpPr>
            <p:spPr>
              <a:xfrm rot="10800000">
                <a:off x="4984087" y="2317087"/>
                <a:ext cx="2223825" cy="2223825"/>
              </a:xfrm>
              <a:prstGeom prst="blockArc">
                <a:avLst>
                  <a:gd name="adj1" fmla="val 5418099"/>
                  <a:gd name="adj2" fmla="val 1836652"/>
                  <a:gd name="adj3" fmla="val 1072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riangle 29">
                <a:extLst>
                  <a:ext uri="{FF2B5EF4-FFF2-40B4-BE49-F238E27FC236}">
                    <a16:creationId xmlns:a16="http://schemas.microsoft.com/office/drawing/2014/main" id="{1511442F-01A0-39B4-A942-E76ECC15A8A7}"/>
                  </a:ext>
                </a:extLst>
              </p:cNvPr>
              <p:cNvSpPr/>
              <p:nvPr/>
            </p:nvSpPr>
            <p:spPr>
              <a:xfrm rot="1800000">
                <a:off x="5074104" y="2699592"/>
                <a:ext cx="475908" cy="25132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5751312" y="2248735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A7D1EB0-70F9-20AE-73B6-0F573CEA3224}"/>
              </a:ext>
            </a:extLst>
          </p:cNvPr>
          <p:cNvGrpSpPr/>
          <p:nvPr/>
        </p:nvGrpSpPr>
        <p:grpSpPr>
          <a:xfrm>
            <a:off x="6757791" y="3211447"/>
            <a:ext cx="705642" cy="601605"/>
            <a:chOff x="6757791" y="3211447"/>
            <a:chExt cx="705642" cy="601605"/>
          </a:xfrm>
        </p:grpSpPr>
        <p:pic>
          <p:nvPicPr>
            <p:cNvPr id="42" name="Image 4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C5C9240C-45AF-5116-5E10-EE5B30605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1718" y="3211447"/>
              <a:ext cx="437788" cy="313813"/>
            </a:xfrm>
            <a:prstGeom prst="rect">
              <a:avLst/>
            </a:prstGeom>
          </p:spPr>
        </p:pic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B57276BF-97EF-FB8E-1F4E-EE4E1447572B}"/>
                </a:ext>
              </a:extLst>
            </p:cNvPr>
            <p:cNvSpPr txBox="1"/>
            <p:nvPr/>
          </p:nvSpPr>
          <p:spPr>
            <a:xfrm>
              <a:off x="6757791" y="3566831"/>
              <a:ext cx="705642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Validate</a:t>
              </a:r>
              <a:endParaRPr lang="fr-FR" sz="1000" dirty="0"/>
            </a:p>
          </p:txBody>
        </p: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BE6D01A7-2337-BE29-6297-84B5DCE81EB2}"/>
              </a:ext>
            </a:extLst>
          </p:cNvPr>
          <p:cNvGrpSpPr/>
          <p:nvPr/>
        </p:nvGrpSpPr>
        <p:grpSpPr>
          <a:xfrm>
            <a:off x="5807418" y="4213928"/>
            <a:ext cx="587019" cy="641557"/>
            <a:chOff x="5807418" y="4213928"/>
            <a:chExt cx="587019" cy="641557"/>
          </a:xfrm>
        </p:grpSpPr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805C1A8F-A489-A119-95B0-60F5642C1315}"/>
                </a:ext>
              </a:extLst>
            </p:cNvPr>
            <p:cNvSpPr txBox="1"/>
            <p:nvPr/>
          </p:nvSpPr>
          <p:spPr>
            <a:xfrm>
              <a:off x="5807418" y="4609264"/>
              <a:ext cx="587019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Enrich</a:t>
              </a:r>
              <a:endParaRPr lang="fr-FR" sz="1000" dirty="0"/>
            </a:p>
          </p:txBody>
        </p:sp>
        <p:pic>
          <p:nvPicPr>
            <p:cNvPr id="62" name="Image 6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CF72BD34-9357-F3DF-66A6-B58BFA10C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32508" y="4213928"/>
              <a:ext cx="326984" cy="326984"/>
            </a:xfrm>
            <a:prstGeom prst="rect">
              <a:avLst/>
            </a:prstGeom>
          </p:spPr>
        </p:pic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86291236-1850-1962-F14B-982C750D0839}"/>
              </a:ext>
            </a:extLst>
          </p:cNvPr>
          <p:cNvGrpSpPr/>
          <p:nvPr/>
        </p:nvGrpSpPr>
        <p:grpSpPr>
          <a:xfrm>
            <a:off x="4789155" y="2991601"/>
            <a:ext cx="643125" cy="821451"/>
            <a:chOff x="4789155" y="2991601"/>
            <a:chExt cx="643125" cy="821451"/>
          </a:xfrm>
        </p:grpSpPr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F80A6811-AAD5-F183-9764-21258FC9A2F4}"/>
                </a:ext>
              </a:extLst>
            </p:cNvPr>
            <p:cNvSpPr txBox="1"/>
            <p:nvPr/>
          </p:nvSpPr>
          <p:spPr>
            <a:xfrm>
              <a:off x="4789155" y="3566831"/>
              <a:ext cx="643125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Publish</a:t>
              </a:r>
              <a:endParaRPr lang="fr-FR" sz="1000" dirty="0"/>
            </a:p>
          </p:txBody>
        </p:sp>
        <p:pic>
          <p:nvPicPr>
            <p:cNvPr id="64" name="Image 63" descr="Une image contenant Graphique, clipart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340FD7A9-A124-1576-F3D7-E738C591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18507" y="2991601"/>
              <a:ext cx="381776" cy="506878"/>
            </a:xfrm>
            <a:prstGeom prst="rect">
              <a:avLst/>
            </a:prstGeom>
          </p:spPr>
        </p:pic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44E0A10B-65EC-7E9E-6A30-E0CADF0D786C}"/>
              </a:ext>
            </a:extLst>
          </p:cNvPr>
          <p:cNvGrpSpPr/>
          <p:nvPr/>
        </p:nvGrpSpPr>
        <p:grpSpPr>
          <a:xfrm>
            <a:off x="7574016" y="2964969"/>
            <a:ext cx="1690032" cy="1258818"/>
            <a:chOff x="7574016" y="2964969"/>
            <a:chExt cx="1690032" cy="1258818"/>
          </a:xfrm>
        </p:grpSpPr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845BA773-A220-2204-C170-A3EFC9B5B611}"/>
                </a:ext>
              </a:extLst>
            </p:cNvPr>
            <p:cNvGrpSpPr/>
            <p:nvPr/>
          </p:nvGrpSpPr>
          <p:grpSpPr>
            <a:xfrm>
              <a:off x="7574016" y="2964969"/>
              <a:ext cx="1690032" cy="1258818"/>
              <a:chOff x="7574016" y="2964969"/>
              <a:chExt cx="1690032" cy="1258818"/>
            </a:xfrm>
          </p:grpSpPr>
          <p:sp>
            <p:nvSpPr>
              <p:cNvPr id="66" name="ZoneTexte 65">
                <a:extLst>
                  <a:ext uri="{FF2B5EF4-FFF2-40B4-BE49-F238E27FC236}">
                    <a16:creationId xmlns:a16="http://schemas.microsoft.com/office/drawing/2014/main" id="{ED82B990-0B51-0EAE-9423-64A2590C47EC}"/>
                  </a:ext>
                </a:extLst>
              </p:cNvPr>
              <p:cNvSpPr txBox="1"/>
              <p:nvPr/>
            </p:nvSpPr>
            <p:spPr>
              <a:xfrm>
                <a:off x="7837727" y="3823677"/>
                <a:ext cx="1426321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Central Repository (of catalogue data) </a:t>
                </a:r>
              </a:p>
            </p:txBody>
          </p:sp>
          <p:pic>
            <p:nvPicPr>
              <p:cNvPr id="76" name="Image 75" descr="Une image contenant capture d’écran, Rectangle, ligne, conception&#10;&#10;Description générée automatiquement">
                <a:extLst>
                  <a:ext uri="{FF2B5EF4-FFF2-40B4-BE49-F238E27FC236}">
                    <a16:creationId xmlns:a16="http://schemas.microsoft.com/office/drawing/2014/main" id="{0CA63547-276E-59D1-17E0-76B5192F8B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264739" y="2964969"/>
                <a:ext cx="614860" cy="848083"/>
              </a:xfrm>
              <a:prstGeom prst="rect">
                <a:avLst/>
              </a:prstGeom>
            </p:spPr>
          </p:pic>
          <p:sp>
            <p:nvSpPr>
              <p:cNvPr id="106" name="Flèche vers la droite 105">
                <a:extLst>
                  <a:ext uri="{FF2B5EF4-FFF2-40B4-BE49-F238E27FC236}">
                    <a16:creationId xmlns:a16="http://schemas.microsoft.com/office/drawing/2014/main" id="{D71D1748-A9F8-FB13-2BCA-A04276831686}"/>
                  </a:ext>
                </a:extLst>
              </p:cNvPr>
              <p:cNvSpPr/>
              <p:nvPr/>
            </p:nvSpPr>
            <p:spPr>
              <a:xfrm>
                <a:off x="7574016" y="3198515"/>
                <a:ext cx="40948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657218" y="3472607"/>
              <a:ext cx="398796" cy="3987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69723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B1086F4-E27C-7359-F68A-A3B8A0B535E7}"/>
              </a:ext>
            </a:extLst>
          </p:cNvPr>
          <p:cNvSpPr txBox="1"/>
          <p:nvPr/>
        </p:nvSpPr>
        <p:spPr>
          <a:xfrm>
            <a:off x="8816574" y="5188378"/>
            <a:ext cx="2151888" cy="400110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2C6C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Shared via e-procurement portal </a:t>
            </a:r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7BA0A219-5B69-810F-7DE9-7596AA3DF25A}"/>
              </a:ext>
            </a:extLst>
          </p:cNvPr>
          <p:cNvGrpSpPr/>
          <p:nvPr/>
        </p:nvGrpSpPr>
        <p:grpSpPr>
          <a:xfrm>
            <a:off x="4984087" y="2317087"/>
            <a:ext cx="2236710" cy="3271401"/>
            <a:chOff x="4984087" y="2317087"/>
            <a:chExt cx="2236710" cy="3271401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71BD0717-4C85-8617-A499-4C229012C505}"/>
                </a:ext>
              </a:extLst>
            </p:cNvPr>
            <p:cNvGrpSpPr/>
            <p:nvPr/>
          </p:nvGrpSpPr>
          <p:grpSpPr>
            <a:xfrm>
              <a:off x="4984087" y="2317087"/>
              <a:ext cx="2223825" cy="2223825"/>
              <a:chOff x="4984087" y="2317087"/>
              <a:chExt cx="2223825" cy="2223825"/>
            </a:xfrm>
            <a:solidFill>
              <a:schemeClr val="accent2"/>
            </a:solidFill>
          </p:grpSpPr>
          <p:sp>
            <p:nvSpPr>
              <p:cNvPr id="29" name="Arc plein 28">
                <a:extLst>
                  <a:ext uri="{FF2B5EF4-FFF2-40B4-BE49-F238E27FC236}">
                    <a16:creationId xmlns:a16="http://schemas.microsoft.com/office/drawing/2014/main" id="{2D9E7255-C4F1-194C-2787-BE95540E8BF7}"/>
                  </a:ext>
                </a:extLst>
              </p:cNvPr>
              <p:cNvSpPr/>
              <p:nvPr/>
            </p:nvSpPr>
            <p:spPr>
              <a:xfrm rot="10800000">
                <a:off x="4984087" y="2317087"/>
                <a:ext cx="2223825" cy="2223825"/>
              </a:xfrm>
              <a:prstGeom prst="blockArc">
                <a:avLst>
                  <a:gd name="adj1" fmla="val 5418099"/>
                  <a:gd name="adj2" fmla="val 1836652"/>
                  <a:gd name="adj3" fmla="val 1072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riangle 29">
                <a:extLst>
                  <a:ext uri="{FF2B5EF4-FFF2-40B4-BE49-F238E27FC236}">
                    <a16:creationId xmlns:a16="http://schemas.microsoft.com/office/drawing/2014/main" id="{1511442F-01A0-39B4-A942-E76ECC15A8A7}"/>
                  </a:ext>
                </a:extLst>
              </p:cNvPr>
              <p:cNvSpPr/>
              <p:nvPr/>
            </p:nvSpPr>
            <p:spPr>
              <a:xfrm rot="1800000">
                <a:off x="5074104" y="2699592"/>
                <a:ext cx="475908" cy="25132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5751312" y="2248735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A7D1EB0-70F9-20AE-73B6-0F573CEA3224}"/>
              </a:ext>
            </a:extLst>
          </p:cNvPr>
          <p:cNvGrpSpPr/>
          <p:nvPr/>
        </p:nvGrpSpPr>
        <p:grpSpPr>
          <a:xfrm>
            <a:off x="6757791" y="3211447"/>
            <a:ext cx="705642" cy="601605"/>
            <a:chOff x="6757791" y="3211447"/>
            <a:chExt cx="705642" cy="601605"/>
          </a:xfrm>
        </p:grpSpPr>
        <p:pic>
          <p:nvPicPr>
            <p:cNvPr id="42" name="Image 4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C5C9240C-45AF-5116-5E10-EE5B30605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1718" y="3211447"/>
              <a:ext cx="437788" cy="313813"/>
            </a:xfrm>
            <a:prstGeom prst="rect">
              <a:avLst/>
            </a:prstGeom>
          </p:spPr>
        </p:pic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B57276BF-97EF-FB8E-1F4E-EE4E1447572B}"/>
                </a:ext>
              </a:extLst>
            </p:cNvPr>
            <p:cNvSpPr txBox="1"/>
            <p:nvPr/>
          </p:nvSpPr>
          <p:spPr>
            <a:xfrm>
              <a:off x="6757791" y="3566831"/>
              <a:ext cx="705642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Validate</a:t>
              </a:r>
              <a:endParaRPr lang="fr-FR" sz="1000" dirty="0"/>
            </a:p>
          </p:txBody>
        </p: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BE6D01A7-2337-BE29-6297-84B5DCE81EB2}"/>
              </a:ext>
            </a:extLst>
          </p:cNvPr>
          <p:cNvGrpSpPr/>
          <p:nvPr/>
        </p:nvGrpSpPr>
        <p:grpSpPr>
          <a:xfrm>
            <a:off x="5807418" y="4213928"/>
            <a:ext cx="587019" cy="641557"/>
            <a:chOff x="5807418" y="4213928"/>
            <a:chExt cx="587019" cy="641557"/>
          </a:xfrm>
        </p:grpSpPr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805C1A8F-A489-A119-95B0-60F5642C1315}"/>
                </a:ext>
              </a:extLst>
            </p:cNvPr>
            <p:cNvSpPr txBox="1"/>
            <p:nvPr/>
          </p:nvSpPr>
          <p:spPr>
            <a:xfrm>
              <a:off x="5807418" y="4609264"/>
              <a:ext cx="587019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Enrich</a:t>
              </a:r>
              <a:endParaRPr lang="fr-FR" sz="1000" dirty="0"/>
            </a:p>
          </p:txBody>
        </p:sp>
        <p:pic>
          <p:nvPicPr>
            <p:cNvPr id="62" name="Image 6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CF72BD34-9357-F3DF-66A6-B58BFA10C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32508" y="4213928"/>
              <a:ext cx="326984" cy="326984"/>
            </a:xfrm>
            <a:prstGeom prst="rect">
              <a:avLst/>
            </a:prstGeom>
          </p:spPr>
        </p:pic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86291236-1850-1962-F14B-982C750D0839}"/>
              </a:ext>
            </a:extLst>
          </p:cNvPr>
          <p:cNvGrpSpPr/>
          <p:nvPr/>
        </p:nvGrpSpPr>
        <p:grpSpPr>
          <a:xfrm>
            <a:off x="4789155" y="2991601"/>
            <a:ext cx="643125" cy="821451"/>
            <a:chOff x="4789155" y="2991601"/>
            <a:chExt cx="643125" cy="821451"/>
          </a:xfrm>
        </p:grpSpPr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F80A6811-AAD5-F183-9764-21258FC9A2F4}"/>
                </a:ext>
              </a:extLst>
            </p:cNvPr>
            <p:cNvSpPr txBox="1"/>
            <p:nvPr/>
          </p:nvSpPr>
          <p:spPr>
            <a:xfrm>
              <a:off x="4789155" y="3566831"/>
              <a:ext cx="643125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Publish</a:t>
              </a:r>
              <a:endParaRPr lang="fr-FR" sz="1000" dirty="0"/>
            </a:p>
          </p:txBody>
        </p:sp>
        <p:pic>
          <p:nvPicPr>
            <p:cNvPr id="64" name="Image 63" descr="Une image contenant Graphique, clipart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340FD7A9-A124-1576-F3D7-E738C591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18507" y="2991601"/>
              <a:ext cx="381776" cy="506878"/>
            </a:xfrm>
            <a:prstGeom prst="rect">
              <a:avLst/>
            </a:prstGeom>
          </p:spPr>
        </p:pic>
      </p:grpSp>
      <p:grpSp>
        <p:nvGrpSpPr>
          <p:cNvPr id="133" name="Groupe 132">
            <a:extLst>
              <a:ext uri="{FF2B5EF4-FFF2-40B4-BE49-F238E27FC236}">
                <a16:creationId xmlns:a16="http://schemas.microsoft.com/office/drawing/2014/main" id="{7B1BD77F-7073-78A8-FC7E-94A0E817DD5C}"/>
              </a:ext>
            </a:extLst>
          </p:cNvPr>
          <p:cNvGrpSpPr/>
          <p:nvPr/>
        </p:nvGrpSpPr>
        <p:grpSpPr>
          <a:xfrm>
            <a:off x="9028603" y="1877181"/>
            <a:ext cx="2659768" cy="1505161"/>
            <a:chOff x="9028603" y="1877181"/>
            <a:chExt cx="2659768" cy="1505161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10248553" y="2426478"/>
              <a:ext cx="1439818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HCP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Organisation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 1</a:t>
              </a:r>
            </a:p>
          </p:txBody>
        </p:sp>
        <p:pic>
          <p:nvPicPr>
            <p:cNvPr id="127" name="Image 12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28F0444D-7C22-EBC2-7AA0-A2A759757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759794" y="1877181"/>
              <a:ext cx="417336" cy="457854"/>
            </a:xfrm>
            <a:prstGeom prst="rect">
              <a:avLst/>
            </a:prstGeom>
          </p:spPr>
        </p:pic>
        <p:sp>
          <p:nvSpPr>
            <p:cNvPr id="131" name="Flèche vers la droite 130">
              <a:extLst>
                <a:ext uri="{FF2B5EF4-FFF2-40B4-BE49-F238E27FC236}">
                  <a16:creationId xmlns:a16="http://schemas.microsoft.com/office/drawing/2014/main" id="{1D64EBE2-A0BC-6572-DCF7-BAC8754575B8}"/>
                </a:ext>
              </a:extLst>
            </p:cNvPr>
            <p:cNvSpPr/>
            <p:nvPr/>
          </p:nvSpPr>
          <p:spPr>
            <a:xfrm rot="19800000">
              <a:off x="9028603" y="2921372"/>
              <a:ext cx="105693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44E0A10B-65EC-7E9E-6A30-E0CADF0D786C}"/>
              </a:ext>
            </a:extLst>
          </p:cNvPr>
          <p:cNvGrpSpPr/>
          <p:nvPr/>
        </p:nvGrpSpPr>
        <p:grpSpPr>
          <a:xfrm>
            <a:off x="7574016" y="2964969"/>
            <a:ext cx="1690032" cy="1258818"/>
            <a:chOff x="7574016" y="2964969"/>
            <a:chExt cx="1690032" cy="1258818"/>
          </a:xfrm>
        </p:grpSpPr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845BA773-A220-2204-C170-A3EFC9B5B611}"/>
                </a:ext>
              </a:extLst>
            </p:cNvPr>
            <p:cNvGrpSpPr/>
            <p:nvPr/>
          </p:nvGrpSpPr>
          <p:grpSpPr>
            <a:xfrm>
              <a:off x="7574016" y="2964969"/>
              <a:ext cx="1690032" cy="1258818"/>
              <a:chOff x="7574016" y="2964969"/>
              <a:chExt cx="1690032" cy="1258818"/>
            </a:xfrm>
          </p:grpSpPr>
          <p:sp>
            <p:nvSpPr>
              <p:cNvPr id="66" name="ZoneTexte 65">
                <a:extLst>
                  <a:ext uri="{FF2B5EF4-FFF2-40B4-BE49-F238E27FC236}">
                    <a16:creationId xmlns:a16="http://schemas.microsoft.com/office/drawing/2014/main" id="{ED82B990-0B51-0EAE-9423-64A2590C47EC}"/>
                  </a:ext>
                </a:extLst>
              </p:cNvPr>
              <p:cNvSpPr txBox="1"/>
              <p:nvPr/>
            </p:nvSpPr>
            <p:spPr>
              <a:xfrm>
                <a:off x="7837727" y="3823677"/>
                <a:ext cx="1426321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Central Repository (of catalogue data) </a:t>
                </a:r>
              </a:p>
            </p:txBody>
          </p:sp>
          <p:pic>
            <p:nvPicPr>
              <p:cNvPr id="76" name="Image 75" descr="Une image contenant capture d’écran, Rectangle, ligne, conception&#10;&#10;Description générée automatiquement">
                <a:extLst>
                  <a:ext uri="{FF2B5EF4-FFF2-40B4-BE49-F238E27FC236}">
                    <a16:creationId xmlns:a16="http://schemas.microsoft.com/office/drawing/2014/main" id="{0CA63547-276E-59D1-17E0-76B5192F8B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64739" y="2964969"/>
                <a:ext cx="614860" cy="848083"/>
              </a:xfrm>
              <a:prstGeom prst="rect">
                <a:avLst/>
              </a:prstGeom>
            </p:spPr>
          </p:pic>
          <p:sp>
            <p:nvSpPr>
              <p:cNvPr id="106" name="Flèche vers la droite 105">
                <a:extLst>
                  <a:ext uri="{FF2B5EF4-FFF2-40B4-BE49-F238E27FC236}">
                    <a16:creationId xmlns:a16="http://schemas.microsoft.com/office/drawing/2014/main" id="{D71D1748-A9F8-FB13-2BCA-A04276831686}"/>
                  </a:ext>
                </a:extLst>
              </p:cNvPr>
              <p:cNvSpPr/>
              <p:nvPr/>
            </p:nvSpPr>
            <p:spPr>
              <a:xfrm>
                <a:off x="7574016" y="3198515"/>
                <a:ext cx="40948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657218" y="3472607"/>
              <a:ext cx="398796" cy="3987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13025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B1086F4-E27C-7359-F68A-A3B8A0B535E7}"/>
              </a:ext>
            </a:extLst>
          </p:cNvPr>
          <p:cNvSpPr txBox="1"/>
          <p:nvPr/>
        </p:nvSpPr>
        <p:spPr>
          <a:xfrm>
            <a:off x="8816574" y="5188378"/>
            <a:ext cx="2151888" cy="400110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2C6C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Shared via e-procurement portal </a:t>
            </a:r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7BA0A219-5B69-810F-7DE9-7596AA3DF25A}"/>
              </a:ext>
            </a:extLst>
          </p:cNvPr>
          <p:cNvGrpSpPr/>
          <p:nvPr/>
        </p:nvGrpSpPr>
        <p:grpSpPr>
          <a:xfrm>
            <a:off x="4984087" y="2317087"/>
            <a:ext cx="2236710" cy="3271401"/>
            <a:chOff x="4984087" y="2317087"/>
            <a:chExt cx="2236710" cy="3271401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71BD0717-4C85-8617-A499-4C229012C505}"/>
                </a:ext>
              </a:extLst>
            </p:cNvPr>
            <p:cNvGrpSpPr/>
            <p:nvPr/>
          </p:nvGrpSpPr>
          <p:grpSpPr>
            <a:xfrm>
              <a:off x="4984087" y="2317087"/>
              <a:ext cx="2223825" cy="2223825"/>
              <a:chOff x="4984087" y="2317087"/>
              <a:chExt cx="2223825" cy="2223825"/>
            </a:xfrm>
            <a:solidFill>
              <a:schemeClr val="accent2"/>
            </a:solidFill>
          </p:grpSpPr>
          <p:sp>
            <p:nvSpPr>
              <p:cNvPr id="29" name="Arc plein 28">
                <a:extLst>
                  <a:ext uri="{FF2B5EF4-FFF2-40B4-BE49-F238E27FC236}">
                    <a16:creationId xmlns:a16="http://schemas.microsoft.com/office/drawing/2014/main" id="{2D9E7255-C4F1-194C-2787-BE95540E8BF7}"/>
                  </a:ext>
                </a:extLst>
              </p:cNvPr>
              <p:cNvSpPr/>
              <p:nvPr/>
            </p:nvSpPr>
            <p:spPr>
              <a:xfrm rot="10800000">
                <a:off x="4984087" y="2317087"/>
                <a:ext cx="2223825" cy="2223825"/>
              </a:xfrm>
              <a:prstGeom prst="blockArc">
                <a:avLst>
                  <a:gd name="adj1" fmla="val 5418099"/>
                  <a:gd name="adj2" fmla="val 1836652"/>
                  <a:gd name="adj3" fmla="val 1072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riangle 29">
                <a:extLst>
                  <a:ext uri="{FF2B5EF4-FFF2-40B4-BE49-F238E27FC236}">
                    <a16:creationId xmlns:a16="http://schemas.microsoft.com/office/drawing/2014/main" id="{1511442F-01A0-39B4-A942-E76ECC15A8A7}"/>
                  </a:ext>
                </a:extLst>
              </p:cNvPr>
              <p:cNvSpPr/>
              <p:nvPr/>
            </p:nvSpPr>
            <p:spPr>
              <a:xfrm rot="1800000">
                <a:off x="5074104" y="2699592"/>
                <a:ext cx="475908" cy="25132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5751312" y="2248735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A7D1EB0-70F9-20AE-73B6-0F573CEA3224}"/>
              </a:ext>
            </a:extLst>
          </p:cNvPr>
          <p:cNvGrpSpPr/>
          <p:nvPr/>
        </p:nvGrpSpPr>
        <p:grpSpPr>
          <a:xfrm>
            <a:off x="6757791" y="3211447"/>
            <a:ext cx="705642" cy="601605"/>
            <a:chOff x="6757791" y="3211447"/>
            <a:chExt cx="705642" cy="601605"/>
          </a:xfrm>
        </p:grpSpPr>
        <p:pic>
          <p:nvPicPr>
            <p:cNvPr id="42" name="Image 4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C5C9240C-45AF-5116-5E10-EE5B30605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1718" y="3211447"/>
              <a:ext cx="437788" cy="313813"/>
            </a:xfrm>
            <a:prstGeom prst="rect">
              <a:avLst/>
            </a:prstGeom>
          </p:spPr>
        </p:pic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B57276BF-97EF-FB8E-1F4E-EE4E1447572B}"/>
                </a:ext>
              </a:extLst>
            </p:cNvPr>
            <p:cNvSpPr txBox="1"/>
            <p:nvPr/>
          </p:nvSpPr>
          <p:spPr>
            <a:xfrm>
              <a:off x="6757791" y="3566831"/>
              <a:ext cx="705642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Validate</a:t>
              </a:r>
              <a:endParaRPr lang="fr-FR" sz="1000" dirty="0"/>
            </a:p>
          </p:txBody>
        </p: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BE6D01A7-2337-BE29-6297-84B5DCE81EB2}"/>
              </a:ext>
            </a:extLst>
          </p:cNvPr>
          <p:cNvGrpSpPr/>
          <p:nvPr/>
        </p:nvGrpSpPr>
        <p:grpSpPr>
          <a:xfrm>
            <a:off x="5807418" y="4213928"/>
            <a:ext cx="587019" cy="641557"/>
            <a:chOff x="5807418" y="4213928"/>
            <a:chExt cx="587019" cy="641557"/>
          </a:xfrm>
        </p:grpSpPr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805C1A8F-A489-A119-95B0-60F5642C1315}"/>
                </a:ext>
              </a:extLst>
            </p:cNvPr>
            <p:cNvSpPr txBox="1"/>
            <p:nvPr/>
          </p:nvSpPr>
          <p:spPr>
            <a:xfrm>
              <a:off x="5807418" y="4609264"/>
              <a:ext cx="587019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Enrich</a:t>
              </a:r>
              <a:endParaRPr lang="fr-FR" sz="1000" dirty="0"/>
            </a:p>
          </p:txBody>
        </p:sp>
        <p:pic>
          <p:nvPicPr>
            <p:cNvPr id="62" name="Image 6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CF72BD34-9357-F3DF-66A6-B58BFA10C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32508" y="4213928"/>
              <a:ext cx="326984" cy="326984"/>
            </a:xfrm>
            <a:prstGeom prst="rect">
              <a:avLst/>
            </a:prstGeom>
          </p:spPr>
        </p:pic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86291236-1850-1962-F14B-982C750D0839}"/>
              </a:ext>
            </a:extLst>
          </p:cNvPr>
          <p:cNvGrpSpPr/>
          <p:nvPr/>
        </p:nvGrpSpPr>
        <p:grpSpPr>
          <a:xfrm>
            <a:off x="4789155" y="2991601"/>
            <a:ext cx="643125" cy="821451"/>
            <a:chOff x="4789155" y="2991601"/>
            <a:chExt cx="643125" cy="821451"/>
          </a:xfrm>
        </p:grpSpPr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F80A6811-AAD5-F183-9764-21258FC9A2F4}"/>
                </a:ext>
              </a:extLst>
            </p:cNvPr>
            <p:cNvSpPr txBox="1"/>
            <p:nvPr/>
          </p:nvSpPr>
          <p:spPr>
            <a:xfrm>
              <a:off x="4789155" y="3566831"/>
              <a:ext cx="643125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Publish</a:t>
              </a:r>
              <a:endParaRPr lang="fr-FR" sz="1000" dirty="0"/>
            </a:p>
          </p:txBody>
        </p:sp>
        <p:pic>
          <p:nvPicPr>
            <p:cNvPr id="64" name="Image 63" descr="Une image contenant Graphique, clipart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340FD7A9-A124-1576-F3D7-E738C591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18507" y="2991601"/>
              <a:ext cx="381776" cy="506878"/>
            </a:xfrm>
            <a:prstGeom prst="rect">
              <a:avLst/>
            </a:prstGeom>
          </p:spPr>
        </p:pic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7487C91E-F9C5-BDDB-2BA9-595D7B012D35}"/>
              </a:ext>
            </a:extLst>
          </p:cNvPr>
          <p:cNvGrpSpPr/>
          <p:nvPr/>
        </p:nvGrpSpPr>
        <p:grpSpPr>
          <a:xfrm>
            <a:off x="9040327" y="2764142"/>
            <a:ext cx="2648044" cy="895343"/>
            <a:chOff x="9040327" y="2764142"/>
            <a:chExt cx="2648044" cy="895343"/>
          </a:xfrm>
        </p:grpSpPr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D36F9B7A-F132-2934-6791-CCDF792FA33F}"/>
                </a:ext>
              </a:extLst>
            </p:cNvPr>
            <p:cNvSpPr txBox="1"/>
            <p:nvPr/>
          </p:nvSpPr>
          <p:spPr>
            <a:xfrm>
              <a:off x="10248553" y="3313440"/>
              <a:ext cx="1439818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HCP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Organisation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 2</a:t>
              </a:r>
            </a:p>
          </p:txBody>
        </p:sp>
        <p:pic>
          <p:nvPicPr>
            <p:cNvPr id="128" name="Image 127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C761AC6-6181-3D37-1422-6D3B1D760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759794" y="2764142"/>
              <a:ext cx="417336" cy="457854"/>
            </a:xfrm>
            <a:prstGeom prst="rect">
              <a:avLst/>
            </a:prstGeom>
          </p:spPr>
        </p:pic>
        <p:sp>
          <p:nvSpPr>
            <p:cNvPr id="130" name="Flèche vers la droite 129">
              <a:extLst>
                <a:ext uri="{FF2B5EF4-FFF2-40B4-BE49-F238E27FC236}">
                  <a16:creationId xmlns:a16="http://schemas.microsoft.com/office/drawing/2014/main" id="{E1D8EC32-B175-0CB9-69BB-7FB4AEC0B071}"/>
                </a:ext>
              </a:extLst>
            </p:cNvPr>
            <p:cNvSpPr/>
            <p:nvPr/>
          </p:nvSpPr>
          <p:spPr>
            <a:xfrm>
              <a:off x="9040327" y="3198515"/>
              <a:ext cx="105693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33" name="Groupe 132">
            <a:extLst>
              <a:ext uri="{FF2B5EF4-FFF2-40B4-BE49-F238E27FC236}">
                <a16:creationId xmlns:a16="http://schemas.microsoft.com/office/drawing/2014/main" id="{7B1BD77F-7073-78A8-FC7E-94A0E817DD5C}"/>
              </a:ext>
            </a:extLst>
          </p:cNvPr>
          <p:cNvGrpSpPr/>
          <p:nvPr/>
        </p:nvGrpSpPr>
        <p:grpSpPr>
          <a:xfrm>
            <a:off x="9028603" y="1877181"/>
            <a:ext cx="2659768" cy="1505161"/>
            <a:chOff x="9028603" y="1877181"/>
            <a:chExt cx="2659768" cy="1505161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10248553" y="2426478"/>
              <a:ext cx="1439818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HCP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Organisation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 1</a:t>
              </a:r>
            </a:p>
          </p:txBody>
        </p:sp>
        <p:pic>
          <p:nvPicPr>
            <p:cNvPr id="127" name="Image 12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28F0444D-7C22-EBC2-7AA0-A2A759757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759794" y="1877181"/>
              <a:ext cx="417336" cy="457854"/>
            </a:xfrm>
            <a:prstGeom prst="rect">
              <a:avLst/>
            </a:prstGeom>
          </p:spPr>
        </p:pic>
        <p:sp>
          <p:nvSpPr>
            <p:cNvPr id="131" name="Flèche vers la droite 130">
              <a:extLst>
                <a:ext uri="{FF2B5EF4-FFF2-40B4-BE49-F238E27FC236}">
                  <a16:creationId xmlns:a16="http://schemas.microsoft.com/office/drawing/2014/main" id="{1D64EBE2-A0BC-6572-DCF7-BAC8754575B8}"/>
                </a:ext>
              </a:extLst>
            </p:cNvPr>
            <p:cNvSpPr/>
            <p:nvPr/>
          </p:nvSpPr>
          <p:spPr>
            <a:xfrm rot="19800000">
              <a:off x="9028603" y="2921372"/>
              <a:ext cx="105693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44E0A10B-65EC-7E9E-6A30-E0CADF0D786C}"/>
              </a:ext>
            </a:extLst>
          </p:cNvPr>
          <p:cNvGrpSpPr/>
          <p:nvPr/>
        </p:nvGrpSpPr>
        <p:grpSpPr>
          <a:xfrm>
            <a:off x="7574016" y="2964969"/>
            <a:ext cx="1690032" cy="1258818"/>
            <a:chOff x="7574016" y="2964969"/>
            <a:chExt cx="1690032" cy="1258818"/>
          </a:xfrm>
        </p:grpSpPr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845BA773-A220-2204-C170-A3EFC9B5B611}"/>
                </a:ext>
              </a:extLst>
            </p:cNvPr>
            <p:cNvGrpSpPr/>
            <p:nvPr/>
          </p:nvGrpSpPr>
          <p:grpSpPr>
            <a:xfrm>
              <a:off x="7574016" y="2964969"/>
              <a:ext cx="1690032" cy="1258818"/>
              <a:chOff x="7574016" y="2964969"/>
              <a:chExt cx="1690032" cy="1258818"/>
            </a:xfrm>
          </p:grpSpPr>
          <p:sp>
            <p:nvSpPr>
              <p:cNvPr id="66" name="ZoneTexte 65">
                <a:extLst>
                  <a:ext uri="{FF2B5EF4-FFF2-40B4-BE49-F238E27FC236}">
                    <a16:creationId xmlns:a16="http://schemas.microsoft.com/office/drawing/2014/main" id="{ED82B990-0B51-0EAE-9423-64A2590C47EC}"/>
                  </a:ext>
                </a:extLst>
              </p:cNvPr>
              <p:cNvSpPr txBox="1"/>
              <p:nvPr/>
            </p:nvSpPr>
            <p:spPr>
              <a:xfrm>
                <a:off x="7837727" y="3823677"/>
                <a:ext cx="1426321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Central Repository (of catalogue data) </a:t>
                </a:r>
              </a:p>
            </p:txBody>
          </p:sp>
          <p:pic>
            <p:nvPicPr>
              <p:cNvPr id="76" name="Image 75" descr="Une image contenant capture d’écran, Rectangle, ligne, conception&#10;&#10;Description générée automatiquement">
                <a:extLst>
                  <a:ext uri="{FF2B5EF4-FFF2-40B4-BE49-F238E27FC236}">
                    <a16:creationId xmlns:a16="http://schemas.microsoft.com/office/drawing/2014/main" id="{0CA63547-276E-59D1-17E0-76B5192F8B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64739" y="2964969"/>
                <a:ext cx="614860" cy="848083"/>
              </a:xfrm>
              <a:prstGeom prst="rect">
                <a:avLst/>
              </a:prstGeom>
            </p:spPr>
          </p:pic>
          <p:sp>
            <p:nvSpPr>
              <p:cNvPr id="106" name="Flèche vers la droite 105">
                <a:extLst>
                  <a:ext uri="{FF2B5EF4-FFF2-40B4-BE49-F238E27FC236}">
                    <a16:creationId xmlns:a16="http://schemas.microsoft.com/office/drawing/2014/main" id="{D71D1748-A9F8-FB13-2BCA-A04276831686}"/>
                  </a:ext>
                </a:extLst>
              </p:cNvPr>
              <p:cNvSpPr/>
              <p:nvPr/>
            </p:nvSpPr>
            <p:spPr>
              <a:xfrm>
                <a:off x="7574016" y="3198515"/>
                <a:ext cx="40948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657218" y="3472607"/>
              <a:ext cx="398796" cy="3987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40004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Basic catalogue management (HCP)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11D3862-2AA7-5D58-C9AC-B415A4A22CE2}"/>
              </a:ext>
            </a:extLst>
          </p:cNvPr>
          <p:cNvSpPr txBox="1"/>
          <p:nvPr/>
        </p:nvSpPr>
        <p:spPr>
          <a:xfrm>
            <a:off x="838200" y="1484852"/>
            <a:ext cx="2151888" cy="553998"/>
          </a:xfrm>
          <a:prstGeom prst="rect">
            <a:avLst/>
          </a:prstGeom>
          <a:solidFill>
            <a:schemeClr val="accent1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HCP may request to add new products to the hospital catalogue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005BBD0-8009-ED51-FB67-CF50D3A3970C}"/>
              </a:ext>
            </a:extLst>
          </p:cNvPr>
          <p:cNvSpPr txBox="1"/>
          <p:nvPr/>
        </p:nvSpPr>
        <p:spPr>
          <a:xfrm>
            <a:off x="177586" y="6246653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HCP: Healthcare Professional</a:t>
            </a:r>
          </a:p>
        </p:txBody>
      </p:sp>
      <p:grpSp>
        <p:nvGrpSpPr>
          <p:cNvPr id="144" name="Groupe 143">
            <a:extLst>
              <a:ext uri="{FF2B5EF4-FFF2-40B4-BE49-F238E27FC236}">
                <a16:creationId xmlns:a16="http://schemas.microsoft.com/office/drawing/2014/main" id="{FA2B5721-74EE-E7C8-E446-BC6B16F3AED0}"/>
              </a:ext>
            </a:extLst>
          </p:cNvPr>
          <p:cNvGrpSpPr/>
          <p:nvPr/>
        </p:nvGrpSpPr>
        <p:grpSpPr>
          <a:xfrm>
            <a:off x="177585" y="2753012"/>
            <a:ext cx="3242499" cy="4042505"/>
            <a:chOff x="177585" y="2753012"/>
            <a:chExt cx="3242499" cy="4042505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D1F2B2DA-2A6E-459A-E169-C5967D09BBC9}"/>
                </a:ext>
              </a:extLst>
            </p:cNvPr>
            <p:cNvSpPr txBox="1"/>
            <p:nvPr/>
          </p:nvSpPr>
          <p:spPr>
            <a:xfrm>
              <a:off x="177585" y="6549296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99FC6C5-5DE4-4BCB-9368-2DF0A76CCC2B}"/>
                </a:ext>
              </a:extLst>
            </p:cNvPr>
            <p:cNvSpPr/>
            <p:nvPr/>
          </p:nvSpPr>
          <p:spPr>
            <a:xfrm>
              <a:off x="838201" y="2753012"/>
              <a:ext cx="2151888" cy="400110"/>
            </a:xfrm>
            <a:prstGeom prst="rect">
              <a:avLst/>
            </a:prstGeom>
            <a:solidFill>
              <a:schemeClr val="accent2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GPO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2DBCCBDD-26A1-8734-5A72-E51A30FF3E48}"/>
              </a:ext>
            </a:extLst>
          </p:cNvPr>
          <p:cNvSpPr/>
          <p:nvPr/>
        </p:nvSpPr>
        <p:spPr>
          <a:xfrm>
            <a:off x="838200" y="3215586"/>
            <a:ext cx="2161346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Locally managed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02B252-0DE4-ED15-33FF-56F54926AB90}"/>
              </a:ext>
            </a:extLst>
          </p:cNvPr>
          <p:cNvSpPr/>
          <p:nvPr/>
        </p:nvSpPr>
        <p:spPr>
          <a:xfrm>
            <a:off x="838202" y="3689942"/>
            <a:ext cx="2151888" cy="400110"/>
          </a:xfrm>
          <a:prstGeom prst="rect">
            <a:avLst/>
          </a:prstGeom>
          <a:solidFill>
            <a:schemeClr val="accent2"/>
          </a:soli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Supplier managed </a:t>
            </a:r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59741AB5-1F6E-C05F-4330-5BD0A256B243}"/>
              </a:ext>
            </a:extLst>
          </p:cNvPr>
          <p:cNvGrpSpPr/>
          <p:nvPr/>
        </p:nvGrpSpPr>
        <p:grpSpPr>
          <a:xfrm>
            <a:off x="2990088" y="2865308"/>
            <a:ext cx="1662854" cy="1127384"/>
            <a:chOff x="2990088" y="2865308"/>
            <a:chExt cx="1662854" cy="1127384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2999546" y="3198515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3" name="Demi-tour 12">
              <a:extLst>
                <a:ext uri="{FF2B5EF4-FFF2-40B4-BE49-F238E27FC236}">
                  <a16:creationId xmlns:a16="http://schemas.microsoft.com/office/drawing/2014/main" id="{4D71AFE5-0A7A-7A62-6169-31EC1862F6D8}"/>
                </a:ext>
              </a:extLst>
            </p:cNvPr>
            <p:cNvSpPr/>
            <p:nvPr/>
          </p:nvSpPr>
          <p:spPr>
            <a:xfrm rot="5400000">
              <a:off x="2848795" y="3006601"/>
              <a:ext cx="1127384" cy="844798"/>
            </a:xfrm>
            <a:prstGeom prst="uturnArrow">
              <a:avLst>
                <a:gd name="adj1" fmla="val 25978"/>
                <a:gd name="adj2" fmla="val 12989"/>
                <a:gd name="adj3" fmla="val 0"/>
                <a:gd name="adj4" fmla="val 32342"/>
                <a:gd name="adj5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633F6B5A-F017-18CF-C9B3-5D25B933AA28}"/>
              </a:ext>
            </a:extLst>
          </p:cNvPr>
          <p:cNvSpPr txBox="1"/>
          <p:nvPr/>
        </p:nvSpPr>
        <p:spPr>
          <a:xfrm>
            <a:off x="838200" y="5188378"/>
            <a:ext cx="2151888" cy="246221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Method of sharing via email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B1086F4-E27C-7359-F68A-A3B8A0B535E7}"/>
              </a:ext>
            </a:extLst>
          </p:cNvPr>
          <p:cNvSpPr txBox="1"/>
          <p:nvPr/>
        </p:nvSpPr>
        <p:spPr>
          <a:xfrm>
            <a:off x="8816574" y="5188378"/>
            <a:ext cx="2151888" cy="400110"/>
          </a:xfrm>
          <a:prstGeom prst="rect">
            <a:avLst/>
          </a:prstGeom>
          <a:solidFill>
            <a:schemeClr val="accent4"/>
          </a:solidFill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2C6C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Shared via e-procurement portal </a:t>
            </a:r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7BA0A219-5B69-810F-7DE9-7596AA3DF25A}"/>
              </a:ext>
            </a:extLst>
          </p:cNvPr>
          <p:cNvGrpSpPr/>
          <p:nvPr/>
        </p:nvGrpSpPr>
        <p:grpSpPr>
          <a:xfrm>
            <a:off x="4984087" y="2317087"/>
            <a:ext cx="2236710" cy="3271401"/>
            <a:chOff x="4984087" y="2317087"/>
            <a:chExt cx="2236710" cy="3271401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7BC4CB02-5E94-A6BC-237C-A6C2F81261CA}"/>
                </a:ext>
              </a:extLst>
            </p:cNvPr>
            <p:cNvSpPr txBox="1"/>
            <p:nvPr/>
          </p:nvSpPr>
          <p:spPr>
            <a:xfrm>
              <a:off x="5068909" y="5188378"/>
              <a:ext cx="2151888" cy="400110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2C6C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Catalogue team responsible for this part</a:t>
              </a: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71BD0717-4C85-8617-A499-4C229012C505}"/>
                </a:ext>
              </a:extLst>
            </p:cNvPr>
            <p:cNvGrpSpPr/>
            <p:nvPr/>
          </p:nvGrpSpPr>
          <p:grpSpPr>
            <a:xfrm>
              <a:off x="4984087" y="2317087"/>
              <a:ext cx="2223825" cy="2223825"/>
              <a:chOff x="4984087" y="2317087"/>
              <a:chExt cx="2223825" cy="2223825"/>
            </a:xfrm>
            <a:solidFill>
              <a:schemeClr val="accent2"/>
            </a:solidFill>
          </p:grpSpPr>
          <p:sp>
            <p:nvSpPr>
              <p:cNvPr id="29" name="Arc plein 28">
                <a:extLst>
                  <a:ext uri="{FF2B5EF4-FFF2-40B4-BE49-F238E27FC236}">
                    <a16:creationId xmlns:a16="http://schemas.microsoft.com/office/drawing/2014/main" id="{2D9E7255-C4F1-194C-2787-BE95540E8BF7}"/>
                  </a:ext>
                </a:extLst>
              </p:cNvPr>
              <p:cNvSpPr/>
              <p:nvPr/>
            </p:nvSpPr>
            <p:spPr>
              <a:xfrm rot="10800000">
                <a:off x="4984087" y="2317087"/>
                <a:ext cx="2223825" cy="2223825"/>
              </a:xfrm>
              <a:prstGeom prst="blockArc">
                <a:avLst>
                  <a:gd name="adj1" fmla="val 5418099"/>
                  <a:gd name="adj2" fmla="val 1836652"/>
                  <a:gd name="adj3" fmla="val 10724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riangle 29">
                <a:extLst>
                  <a:ext uri="{FF2B5EF4-FFF2-40B4-BE49-F238E27FC236}">
                    <a16:creationId xmlns:a16="http://schemas.microsoft.com/office/drawing/2014/main" id="{1511442F-01A0-39B4-A942-E76ECC15A8A7}"/>
                  </a:ext>
                </a:extLst>
              </p:cNvPr>
              <p:cNvSpPr/>
              <p:nvPr/>
            </p:nvSpPr>
            <p:spPr>
              <a:xfrm rot="1800000">
                <a:off x="5074104" y="2699592"/>
                <a:ext cx="475908" cy="25132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54768AE3-0D1A-D090-7506-28785663EE20}"/>
              </a:ext>
            </a:extLst>
          </p:cNvPr>
          <p:cNvGrpSpPr/>
          <p:nvPr/>
        </p:nvGrpSpPr>
        <p:grpSpPr>
          <a:xfrm>
            <a:off x="5751312" y="2248735"/>
            <a:ext cx="685620" cy="670185"/>
            <a:chOff x="5751312" y="2248735"/>
            <a:chExt cx="685620" cy="670185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5751312" y="2672699"/>
              <a:ext cx="643125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Review</a:t>
              </a:r>
            </a:p>
          </p:txBody>
        </p:sp>
        <p:pic>
          <p:nvPicPr>
            <p:cNvPr id="40" name="Image 3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697B5A9B-1467-652A-8251-BE4805B3F6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55067" y="2248735"/>
              <a:ext cx="681865" cy="325436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DA7D1EB0-70F9-20AE-73B6-0F573CEA3224}"/>
              </a:ext>
            </a:extLst>
          </p:cNvPr>
          <p:cNvGrpSpPr/>
          <p:nvPr/>
        </p:nvGrpSpPr>
        <p:grpSpPr>
          <a:xfrm>
            <a:off x="6757791" y="3211447"/>
            <a:ext cx="705642" cy="601605"/>
            <a:chOff x="6757791" y="3211447"/>
            <a:chExt cx="705642" cy="601605"/>
          </a:xfrm>
        </p:grpSpPr>
        <p:pic>
          <p:nvPicPr>
            <p:cNvPr id="42" name="Image 4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C5C9240C-45AF-5116-5E10-EE5B30605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1718" y="3211447"/>
              <a:ext cx="437788" cy="313813"/>
            </a:xfrm>
            <a:prstGeom prst="rect">
              <a:avLst/>
            </a:prstGeom>
          </p:spPr>
        </p:pic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B57276BF-97EF-FB8E-1F4E-EE4E1447572B}"/>
                </a:ext>
              </a:extLst>
            </p:cNvPr>
            <p:cNvSpPr txBox="1"/>
            <p:nvPr/>
          </p:nvSpPr>
          <p:spPr>
            <a:xfrm>
              <a:off x="6757791" y="3566831"/>
              <a:ext cx="705642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Validate</a:t>
              </a:r>
              <a:endParaRPr lang="fr-FR" sz="1000" dirty="0"/>
            </a:p>
          </p:txBody>
        </p:sp>
      </p:grpSp>
      <p:grpSp>
        <p:nvGrpSpPr>
          <p:cNvPr id="143" name="Groupe 142">
            <a:extLst>
              <a:ext uri="{FF2B5EF4-FFF2-40B4-BE49-F238E27FC236}">
                <a16:creationId xmlns:a16="http://schemas.microsoft.com/office/drawing/2014/main" id="{EB4BC848-D3EC-4008-14F8-29184C078291}"/>
              </a:ext>
            </a:extLst>
          </p:cNvPr>
          <p:cNvGrpSpPr/>
          <p:nvPr/>
        </p:nvGrpSpPr>
        <p:grpSpPr>
          <a:xfrm>
            <a:off x="838200" y="1903263"/>
            <a:ext cx="2475659" cy="683146"/>
            <a:chOff x="838200" y="1903263"/>
            <a:chExt cx="2475659" cy="683146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838200" y="2095272"/>
              <a:ext cx="2151888" cy="400110"/>
            </a:xfrm>
            <a:prstGeom prst="rect">
              <a:avLst/>
            </a:prstGeom>
            <a:solidFill>
              <a:schemeClr val="tx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Possible paper based catalogue in place</a:t>
              </a:r>
            </a:p>
          </p:txBody>
        </p:sp>
        <p:pic>
          <p:nvPicPr>
            <p:cNvPr id="58" name="Image 57" descr="Une image contenant capture d’écran, texte, Rectangle, ligne&#10;&#10;Description générée automatiquement">
              <a:extLst>
                <a:ext uri="{FF2B5EF4-FFF2-40B4-BE49-F238E27FC236}">
                  <a16:creationId xmlns:a16="http://schemas.microsoft.com/office/drawing/2014/main" id="{C556191A-5F67-1E3D-2E01-7B8C2871D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82524" y="1903263"/>
              <a:ext cx="531335" cy="683146"/>
            </a:xfrm>
            <a:prstGeom prst="rect">
              <a:avLst/>
            </a:prstGeom>
          </p:spPr>
        </p:pic>
      </p:grp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BE6D01A7-2337-BE29-6297-84B5DCE81EB2}"/>
              </a:ext>
            </a:extLst>
          </p:cNvPr>
          <p:cNvGrpSpPr/>
          <p:nvPr/>
        </p:nvGrpSpPr>
        <p:grpSpPr>
          <a:xfrm>
            <a:off x="5807418" y="4213928"/>
            <a:ext cx="587019" cy="641557"/>
            <a:chOff x="5807418" y="4213928"/>
            <a:chExt cx="587019" cy="641557"/>
          </a:xfrm>
        </p:grpSpPr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805C1A8F-A489-A119-95B0-60F5642C1315}"/>
                </a:ext>
              </a:extLst>
            </p:cNvPr>
            <p:cNvSpPr txBox="1"/>
            <p:nvPr/>
          </p:nvSpPr>
          <p:spPr>
            <a:xfrm>
              <a:off x="5807418" y="4609264"/>
              <a:ext cx="587019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Enrich</a:t>
              </a:r>
              <a:endParaRPr lang="fr-FR" sz="1000" dirty="0"/>
            </a:p>
          </p:txBody>
        </p:sp>
        <p:pic>
          <p:nvPicPr>
            <p:cNvPr id="62" name="Image 61" descr="Une image contenant symbole&#10;&#10;Description générée automatiquement">
              <a:extLst>
                <a:ext uri="{FF2B5EF4-FFF2-40B4-BE49-F238E27FC236}">
                  <a16:creationId xmlns:a16="http://schemas.microsoft.com/office/drawing/2014/main" id="{CF72BD34-9357-F3DF-66A6-B58BFA10CF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32508" y="4213928"/>
              <a:ext cx="326984" cy="326984"/>
            </a:xfrm>
            <a:prstGeom prst="rect">
              <a:avLst/>
            </a:prstGeom>
          </p:spPr>
        </p:pic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86291236-1850-1962-F14B-982C750D0839}"/>
              </a:ext>
            </a:extLst>
          </p:cNvPr>
          <p:cNvGrpSpPr/>
          <p:nvPr/>
        </p:nvGrpSpPr>
        <p:grpSpPr>
          <a:xfrm>
            <a:off x="4789155" y="2991601"/>
            <a:ext cx="643125" cy="821451"/>
            <a:chOff x="4789155" y="2991601"/>
            <a:chExt cx="643125" cy="821451"/>
          </a:xfrm>
        </p:grpSpPr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F80A6811-AAD5-F183-9764-21258FC9A2F4}"/>
                </a:ext>
              </a:extLst>
            </p:cNvPr>
            <p:cNvSpPr txBox="1"/>
            <p:nvPr/>
          </p:nvSpPr>
          <p:spPr>
            <a:xfrm>
              <a:off x="4789155" y="3566831"/>
              <a:ext cx="643125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GB" sz="1000" dirty="0"/>
                <a:t>Publish</a:t>
              </a:r>
              <a:endParaRPr lang="fr-FR" sz="1000" dirty="0"/>
            </a:p>
          </p:txBody>
        </p:sp>
        <p:pic>
          <p:nvPicPr>
            <p:cNvPr id="64" name="Image 63" descr="Une image contenant Graphique, clipart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340FD7A9-A124-1576-F3D7-E738C591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18507" y="2991601"/>
              <a:ext cx="381776" cy="506878"/>
            </a:xfrm>
            <a:prstGeom prst="rect">
              <a:avLst/>
            </a:prstGeom>
          </p:spPr>
        </p:pic>
      </p:grpSp>
      <p:grpSp>
        <p:nvGrpSpPr>
          <p:cNvPr id="134" name="Groupe 133">
            <a:extLst>
              <a:ext uri="{FF2B5EF4-FFF2-40B4-BE49-F238E27FC236}">
                <a16:creationId xmlns:a16="http://schemas.microsoft.com/office/drawing/2014/main" id="{7487C91E-F9C5-BDDB-2BA9-595D7B012D35}"/>
              </a:ext>
            </a:extLst>
          </p:cNvPr>
          <p:cNvGrpSpPr/>
          <p:nvPr/>
        </p:nvGrpSpPr>
        <p:grpSpPr>
          <a:xfrm>
            <a:off x="9040327" y="2764142"/>
            <a:ext cx="2648044" cy="895343"/>
            <a:chOff x="9040327" y="2764142"/>
            <a:chExt cx="2648044" cy="895343"/>
          </a:xfrm>
        </p:grpSpPr>
        <p:sp>
          <p:nvSpPr>
            <p:cNvPr id="105" name="ZoneTexte 104">
              <a:extLst>
                <a:ext uri="{FF2B5EF4-FFF2-40B4-BE49-F238E27FC236}">
                  <a16:creationId xmlns:a16="http://schemas.microsoft.com/office/drawing/2014/main" id="{D36F9B7A-F132-2934-6791-CCDF792FA33F}"/>
                </a:ext>
              </a:extLst>
            </p:cNvPr>
            <p:cNvSpPr txBox="1"/>
            <p:nvPr/>
          </p:nvSpPr>
          <p:spPr>
            <a:xfrm>
              <a:off x="10248553" y="3313440"/>
              <a:ext cx="1439818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HCP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Organisation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 2</a:t>
              </a:r>
            </a:p>
          </p:txBody>
        </p:sp>
        <p:pic>
          <p:nvPicPr>
            <p:cNvPr id="128" name="Image 127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5C761AC6-6181-3D37-1422-6D3B1D760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759794" y="2764142"/>
              <a:ext cx="417336" cy="457854"/>
            </a:xfrm>
            <a:prstGeom prst="rect">
              <a:avLst/>
            </a:prstGeom>
          </p:spPr>
        </p:pic>
        <p:sp>
          <p:nvSpPr>
            <p:cNvPr id="130" name="Flèche vers la droite 129">
              <a:extLst>
                <a:ext uri="{FF2B5EF4-FFF2-40B4-BE49-F238E27FC236}">
                  <a16:creationId xmlns:a16="http://schemas.microsoft.com/office/drawing/2014/main" id="{E1D8EC32-B175-0CB9-69BB-7FB4AEC0B071}"/>
                </a:ext>
              </a:extLst>
            </p:cNvPr>
            <p:cNvSpPr/>
            <p:nvPr/>
          </p:nvSpPr>
          <p:spPr>
            <a:xfrm>
              <a:off x="9040327" y="3198515"/>
              <a:ext cx="105693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33" name="Groupe 132">
            <a:extLst>
              <a:ext uri="{FF2B5EF4-FFF2-40B4-BE49-F238E27FC236}">
                <a16:creationId xmlns:a16="http://schemas.microsoft.com/office/drawing/2014/main" id="{7B1BD77F-7073-78A8-FC7E-94A0E817DD5C}"/>
              </a:ext>
            </a:extLst>
          </p:cNvPr>
          <p:cNvGrpSpPr/>
          <p:nvPr/>
        </p:nvGrpSpPr>
        <p:grpSpPr>
          <a:xfrm>
            <a:off x="9028603" y="1877181"/>
            <a:ext cx="2659768" cy="1505161"/>
            <a:chOff x="9028603" y="1877181"/>
            <a:chExt cx="2659768" cy="1505161"/>
          </a:xfrm>
        </p:grpSpPr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10248553" y="2426478"/>
              <a:ext cx="1439818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HCP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Organisation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 1</a:t>
              </a:r>
            </a:p>
          </p:txBody>
        </p:sp>
        <p:pic>
          <p:nvPicPr>
            <p:cNvPr id="127" name="Image 126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28F0444D-7C22-EBC2-7AA0-A2A759757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759794" y="1877181"/>
              <a:ext cx="417336" cy="457854"/>
            </a:xfrm>
            <a:prstGeom prst="rect">
              <a:avLst/>
            </a:prstGeom>
          </p:spPr>
        </p:pic>
        <p:sp>
          <p:nvSpPr>
            <p:cNvPr id="131" name="Flèche vers la droite 130">
              <a:extLst>
                <a:ext uri="{FF2B5EF4-FFF2-40B4-BE49-F238E27FC236}">
                  <a16:creationId xmlns:a16="http://schemas.microsoft.com/office/drawing/2014/main" id="{1D64EBE2-A0BC-6572-DCF7-BAC8754575B8}"/>
                </a:ext>
              </a:extLst>
            </p:cNvPr>
            <p:cNvSpPr/>
            <p:nvPr/>
          </p:nvSpPr>
          <p:spPr>
            <a:xfrm rot="19800000">
              <a:off x="9028603" y="2921372"/>
              <a:ext cx="105693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135" name="Groupe 134">
            <a:extLst>
              <a:ext uri="{FF2B5EF4-FFF2-40B4-BE49-F238E27FC236}">
                <a16:creationId xmlns:a16="http://schemas.microsoft.com/office/drawing/2014/main" id="{389F4EB7-B020-C7ED-4424-13D981030984}"/>
              </a:ext>
            </a:extLst>
          </p:cNvPr>
          <p:cNvGrpSpPr/>
          <p:nvPr/>
        </p:nvGrpSpPr>
        <p:grpSpPr>
          <a:xfrm>
            <a:off x="9028604" y="3480658"/>
            <a:ext cx="2659767" cy="954307"/>
            <a:chOff x="9028604" y="3480658"/>
            <a:chExt cx="2659767" cy="954307"/>
          </a:xfrm>
        </p:grpSpPr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A1B4CFA3-8361-5122-CDC3-A76F7C41046C}"/>
                </a:ext>
              </a:extLst>
            </p:cNvPr>
            <p:cNvSpPr txBox="1"/>
            <p:nvPr/>
          </p:nvSpPr>
          <p:spPr>
            <a:xfrm>
              <a:off x="10248553" y="4188744"/>
              <a:ext cx="1439818" cy="246221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HCP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Organisation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 3</a:t>
              </a:r>
            </a:p>
          </p:txBody>
        </p:sp>
        <p:pic>
          <p:nvPicPr>
            <p:cNvPr id="129" name="Image 128" descr="Une image contenant cercle&#10;&#10;Description générée automatiquement">
              <a:extLst>
                <a:ext uri="{FF2B5EF4-FFF2-40B4-BE49-F238E27FC236}">
                  <a16:creationId xmlns:a16="http://schemas.microsoft.com/office/drawing/2014/main" id="{2B6A0552-54CA-DF56-7FD0-F6FB444BABE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759794" y="3637290"/>
              <a:ext cx="417336" cy="457854"/>
            </a:xfrm>
            <a:prstGeom prst="rect">
              <a:avLst/>
            </a:prstGeom>
          </p:spPr>
        </p:pic>
        <p:sp>
          <p:nvSpPr>
            <p:cNvPr id="132" name="Flèche vers la droite 131">
              <a:extLst>
                <a:ext uri="{FF2B5EF4-FFF2-40B4-BE49-F238E27FC236}">
                  <a16:creationId xmlns:a16="http://schemas.microsoft.com/office/drawing/2014/main" id="{16A1BCD5-38E7-AF3B-59BD-6A9EB7DBE81F}"/>
                </a:ext>
              </a:extLst>
            </p:cNvPr>
            <p:cNvSpPr/>
            <p:nvPr/>
          </p:nvSpPr>
          <p:spPr>
            <a:xfrm rot="1800000">
              <a:off x="9028604" y="3480658"/>
              <a:ext cx="1056933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44E0A10B-65EC-7E9E-6A30-E0CADF0D786C}"/>
              </a:ext>
            </a:extLst>
          </p:cNvPr>
          <p:cNvGrpSpPr/>
          <p:nvPr/>
        </p:nvGrpSpPr>
        <p:grpSpPr>
          <a:xfrm>
            <a:off x="7574016" y="2964969"/>
            <a:ext cx="1690032" cy="1258818"/>
            <a:chOff x="7574016" y="2964969"/>
            <a:chExt cx="1690032" cy="1258818"/>
          </a:xfrm>
        </p:grpSpPr>
        <p:grpSp>
          <p:nvGrpSpPr>
            <p:cNvPr id="136" name="Groupe 135">
              <a:extLst>
                <a:ext uri="{FF2B5EF4-FFF2-40B4-BE49-F238E27FC236}">
                  <a16:creationId xmlns:a16="http://schemas.microsoft.com/office/drawing/2014/main" id="{845BA773-A220-2204-C170-A3EFC9B5B611}"/>
                </a:ext>
              </a:extLst>
            </p:cNvPr>
            <p:cNvGrpSpPr/>
            <p:nvPr/>
          </p:nvGrpSpPr>
          <p:grpSpPr>
            <a:xfrm>
              <a:off x="7574016" y="2964969"/>
              <a:ext cx="1690032" cy="1258818"/>
              <a:chOff x="7574016" y="2964969"/>
              <a:chExt cx="1690032" cy="1258818"/>
            </a:xfrm>
          </p:grpSpPr>
          <p:sp>
            <p:nvSpPr>
              <p:cNvPr id="66" name="ZoneTexte 65">
                <a:extLst>
                  <a:ext uri="{FF2B5EF4-FFF2-40B4-BE49-F238E27FC236}">
                    <a16:creationId xmlns:a16="http://schemas.microsoft.com/office/drawing/2014/main" id="{ED82B990-0B51-0EAE-9423-64A2590C47EC}"/>
                  </a:ext>
                </a:extLst>
              </p:cNvPr>
              <p:cNvSpPr txBox="1"/>
              <p:nvPr/>
            </p:nvSpPr>
            <p:spPr>
              <a:xfrm>
                <a:off x="7837727" y="3823677"/>
                <a:ext cx="1426321" cy="400110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Central Repository (of catalogue data) </a:t>
                </a:r>
              </a:p>
            </p:txBody>
          </p:sp>
          <p:pic>
            <p:nvPicPr>
              <p:cNvPr id="76" name="Image 75" descr="Une image contenant capture d’écran, Rectangle, ligne, conception&#10;&#10;Description générée automatiquement">
                <a:extLst>
                  <a:ext uri="{FF2B5EF4-FFF2-40B4-BE49-F238E27FC236}">
                    <a16:creationId xmlns:a16="http://schemas.microsoft.com/office/drawing/2014/main" id="{0CA63547-276E-59D1-17E0-76B5192F8B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64739" y="2964969"/>
                <a:ext cx="614860" cy="848083"/>
              </a:xfrm>
              <a:prstGeom prst="rect">
                <a:avLst/>
              </a:prstGeom>
            </p:spPr>
          </p:pic>
          <p:sp>
            <p:nvSpPr>
              <p:cNvPr id="106" name="Flèche vers la droite 105">
                <a:extLst>
                  <a:ext uri="{FF2B5EF4-FFF2-40B4-BE49-F238E27FC236}">
                    <a16:creationId xmlns:a16="http://schemas.microsoft.com/office/drawing/2014/main" id="{D71D1748-A9F8-FB13-2BCA-A04276831686}"/>
                  </a:ext>
                </a:extLst>
              </p:cNvPr>
              <p:cNvSpPr/>
              <p:nvPr/>
            </p:nvSpPr>
            <p:spPr>
              <a:xfrm>
                <a:off x="7574016" y="3198515"/>
                <a:ext cx="409484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657218" y="3472607"/>
              <a:ext cx="398796" cy="3987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16894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1798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7199D16D-1474-CB47-B2F2-9039586027D1}"/>
              </a:ext>
            </a:extLst>
          </p:cNvPr>
          <p:cNvGrpSpPr/>
          <p:nvPr/>
        </p:nvGrpSpPr>
        <p:grpSpPr>
          <a:xfrm>
            <a:off x="428336" y="2829914"/>
            <a:ext cx="1658491" cy="3195348"/>
            <a:chOff x="428336" y="2829914"/>
            <a:chExt cx="1658491" cy="319534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D82B990-0B51-0EAE-9423-64A2590C47EC}"/>
                </a:ext>
              </a:extLst>
            </p:cNvPr>
            <p:cNvSpPr txBox="1"/>
            <p:nvPr/>
          </p:nvSpPr>
          <p:spPr>
            <a:xfrm>
              <a:off x="428336" y="3823677"/>
              <a:ext cx="142632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Central Repository (of catalogue data) </a:t>
              </a:r>
            </a:p>
          </p:txBody>
        </p:sp>
        <p:pic>
          <p:nvPicPr>
            <p:cNvPr id="76" name="Image 7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0CA63547-276E-59D1-17E0-76B5192F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5348" y="2829914"/>
              <a:ext cx="614860" cy="848083"/>
            </a:xfrm>
            <a:prstGeom prst="rect">
              <a:avLst/>
            </a:prstGeom>
          </p:spPr>
        </p:pic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47827" y="3337552"/>
              <a:ext cx="398796" cy="398796"/>
            </a:xfrm>
            <a:prstGeom prst="rect">
              <a:avLst/>
            </a:prstGeom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357E34A-4C67-7E42-6AC2-AF6C115E355D}"/>
                </a:ext>
              </a:extLst>
            </p:cNvPr>
            <p:cNvSpPr/>
            <p:nvPr/>
          </p:nvSpPr>
          <p:spPr>
            <a:xfrm>
              <a:off x="436383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Customer service            </a:t>
              </a:r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481E53D2-5E06-21F0-EF49-55D87BDDAA98}"/>
                </a:ext>
              </a:extLst>
            </p:cNvPr>
            <p:cNvSpPr txBox="1"/>
            <p:nvPr/>
          </p:nvSpPr>
          <p:spPr>
            <a:xfrm>
              <a:off x="436384" y="5158276"/>
              <a:ext cx="16504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Support Systems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3590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04726F0A-D633-7788-2F90-4DAC87009333}"/>
              </a:ext>
            </a:extLst>
          </p:cNvPr>
          <p:cNvGrpSpPr/>
          <p:nvPr/>
        </p:nvGrpSpPr>
        <p:grpSpPr>
          <a:xfrm>
            <a:off x="1294327" y="1227222"/>
            <a:ext cx="3193252" cy="4798040"/>
            <a:chOff x="1294327" y="1227222"/>
            <a:chExt cx="3193252" cy="4798040"/>
          </a:xfrm>
        </p:grpSpPr>
        <p:sp>
          <p:nvSpPr>
            <p:cNvPr id="106" name="Flèche vers la droite 105">
              <a:extLst>
                <a:ext uri="{FF2B5EF4-FFF2-40B4-BE49-F238E27FC236}">
                  <a16:creationId xmlns:a16="http://schemas.microsoft.com/office/drawing/2014/main" id="{D71D1748-A9F8-FB13-2BCA-A04276831686}"/>
                </a:ext>
              </a:extLst>
            </p:cNvPr>
            <p:cNvSpPr/>
            <p:nvPr/>
          </p:nvSpPr>
          <p:spPr>
            <a:xfrm>
              <a:off x="1294327" y="3198515"/>
              <a:ext cx="148714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96E8209-8BC3-DEA6-C96E-64C1A4969E89}"/>
                </a:ext>
              </a:extLst>
            </p:cNvPr>
            <p:cNvSpPr txBox="1"/>
            <p:nvPr/>
          </p:nvSpPr>
          <p:spPr>
            <a:xfrm>
              <a:off x="2853666" y="3228945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Data extraction file </a:t>
              </a:r>
              <a:r>
                <a:rPr lang="en-US" sz="1000" dirty="0" err="1"/>
                <a:t>e.g.finance</a:t>
              </a:r>
              <a:r>
                <a:rPr lang="en-US" sz="1000" dirty="0"/>
                <a:t> 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972C45E-BBF9-99D8-6C0E-6CD28D3AD6C2}"/>
                </a:ext>
              </a:extLst>
            </p:cNvPr>
            <p:cNvSpPr/>
            <p:nvPr/>
          </p:nvSpPr>
          <p:spPr>
            <a:xfrm>
              <a:off x="2837135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Contract Management </a:t>
              </a:r>
            </a:p>
          </p:txBody>
        </p: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46A6F090-06A2-518D-7174-EC2E8550B1FF}"/>
                </a:ext>
              </a:extLst>
            </p:cNvPr>
            <p:cNvCxnSpPr/>
            <p:nvPr/>
          </p:nvCxnSpPr>
          <p:spPr>
            <a:xfrm flipV="1">
              <a:off x="2461981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7199D16D-1474-CB47-B2F2-9039586027D1}"/>
              </a:ext>
            </a:extLst>
          </p:cNvPr>
          <p:cNvGrpSpPr/>
          <p:nvPr/>
        </p:nvGrpSpPr>
        <p:grpSpPr>
          <a:xfrm>
            <a:off x="428336" y="2829914"/>
            <a:ext cx="1658491" cy="3195348"/>
            <a:chOff x="428336" y="2829914"/>
            <a:chExt cx="1658491" cy="319534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D82B990-0B51-0EAE-9423-64A2590C47EC}"/>
                </a:ext>
              </a:extLst>
            </p:cNvPr>
            <p:cNvSpPr txBox="1"/>
            <p:nvPr/>
          </p:nvSpPr>
          <p:spPr>
            <a:xfrm>
              <a:off x="428336" y="3823677"/>
              <a:ext cx="142632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Central Repository (of catalogue data) </a:t>
              </a:r>
            </a:p>
          </p:txBody>
        </p:sp>
        <p:pic>
          <p:nvPicPr>
            <p:cNvPr id="76" name="Image 7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0CA63547-276E-59D1-17E0-76B5192F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5348" y="2829914"/>
              <a:ext cx="614860" cy="848083"/>
            </a:xfrm>
            <a:prstGeom prst="rect">
              <a:avLst/>
            </a:prstGeom>
          </p:spPr>
        </p:pic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47827" y="3337552"/>
              <a:ext cx="398796" cy="398796"/>
            </a:xfrm>
            <a:prstGeom prst="rect">
              <a:avLst/>
            </a:prstGeom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357E34A-4C67-7E42-6AC2-AF6C115E355D}"/>
                </a:ext>
              </a:extLst>
            </p:cNvPr>
            <p:cNvSpPr/>
            <p:nvPr/>
          </p:nvSpPr>
          <p:spPr>
            <a:xfrm>
              <a:off x="436383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Customer service            </a:t>
              </a:r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481E53D2-5E06-21F0-EF49-55D87BDDAA98}"/>
                </a:ext>
              </a:extLst>
            </p:cNvPr>
            <p:cNvSpPr txBox="1"/>
            <p:nvPr/>
          </p:nvSpPr>
          <p:spPr>
            <a:xfrm>
              <a:off x="436384" y="5158276"/>
              <a:ext cx="16504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Support Systems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16294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B6E27822-BC64-1F64-4C78-8E6C8DB30030}"/>
              </a:ext>
            </a:extLst>
          </p:cNvPr>
          <p:cNvGrpSpPr/>
          <p:nvPr/>
        </p:nvGrpSpPr>
        <p:grpSpPr>
          <a:xfrm>
            <a:off x="1959452" y="2394076"/>
            <a:ext cx="2528125" cy="1039032"/>
            <a:chOff x="1959452" y="2394076"/>
            <a:chExt cx="2528125" cy="10390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4C625B6-4081-BD22-F833-9B1DD5F40ADB}"/>
                </a:ext>
              </a:extLst>
            </p:cNvPr>
            <p:cNvSpPr txBox="1"/>
            <p:nvPr/>
          </p:nvSpPr>
          <p:spPr>
            <a:xfrm>
              <a:off x="2853666" y="2394076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Top Up System (consumables) </a:t>
              </a:r>
            </a:p>
          </p:txBody>
        </p:sp>
        <p:sp>
          <p:nvSpPr>
            <p:cNvPr id="48" name="Virage 47">
              <a:extLst>
                <a:ext uri="{FF2B5EF4-FFF2-40B4-BE49-F238E27FC236}">
                  <a16:creationId xmlns:a16="http://schemas.microsoft.com/office/drawing/2014/main" id="{E81D53DC-3C01-7BF3-375A-2401374E36F9}"/>
                </a:ext>
              </a:extLst>
            </p:cNvPr>
            <p:cNvSpPr/>
            <p:nvPr/>
          </p:nvSpPr>
          <p:spPr>
            <a:xfrm>
              <a:off x="1959452" y="2398753"/>
              <a:ext cx="822017" cy="1034355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04726F0A-D633-7788-2F90-4DAC87009333}"/>
              </a:ext>
            </a:extLst>
          </p:cNvPr>
          <p:cNvGrpSpPr/>
          <p:nvPr/>
        </p:nvGrpSpPr>
        <p:grpSpPr>
          <a:xfrm>
            <a:off x="1294327" y="1227222"/>
            <a:ext cx="3193252" cy="4798040"/>
            <a:chOff x="1294327" y="1227222"/>
            <a:chExt cx="3193252" cy="4798040"/>
          </a:xfrm>
        </p:grpSpPr>
        <p:sp>
          <p:nvSpPr>
            <p:cNvPr id="106" name="Flèche vers la droite 105">
              <a:extLst>
                <a:ext uri="{FF2B5EF4-FFF2-40B4-BE49-F238E27FC236}">
                  <a16:creationId xmlns:a16="http://schemas.microsoft.com/office/drawing/2014/main" id="{D71D1748-A9F8-FB13-2BCA-A04276831686}"/>
                </a:ext>
              </a:extLst>
            </p:cNvPr>
            <p:cNvSpPr/>
            <p:nvPr/>
          </p:nvSpPr>
          <p:spPr>
            <a:xfrm>
              <a:off x="1294327" y="3198515"/>
              <a:ext cx="148714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96E8209-8BC3-DEA6-C96E-64C1A4969E89}"/>
                </a:ext>
              </a:extLst>
            </p:cNvPr>
            <p:cNvSpPr txBox="1"/>
            <p:nvPr/>
          </p:nvSpPr>
          <p:spPr>
            <a:xfrm>
              <a:off x="2853666" y="3228945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Data extraction file </a:t>
              </a:r>
              <a:r>
                <a:rPr lang="en-US" sz="1000" dirty="0" err="1"/>
                <a:t>e.g.finance</a:t>
              </a:r>
              <a:r>
                <a:rPr lang="en-US" sz="1000" dirty="0"/>
                <a:t> 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972C45E-BBF9-99D8-6C0E-6CD28D3AD6C2}"/>
                </a:ext>
              </a:extLst>
            </p:cNvPr>
            <p:cNvSpPr/>
            <p:nvPr/>
          </p:nvSpPr>
          <p:spPr>
            <a:xfrm>
              <a:off x="2837135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Contract Management </a:t>
              </a:r>
            </a:p>
          </p:txBody>
        </p: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46A6F090-06A2-518D-7174-EC2E8550B1FF}"/>
                </a:ext>
              </a:extLst>
            </p:cNvPr>
            <p:cNvCxnSpPr/>
            <p:nvPr/>
          </p:nvCxnSpPr>
          <p:spPr>
            <a:xfrm flipV="1">
              <a:off x="2461981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7199D16D-1474-CB47-B2F2-9039586027D1}"/>
              </a:ext>
            </a:extLst>
          </p:cNvPr>
          <p:cNvGrpSpPr/>
          <p:nvPr/>
        </p:nvGrpSpPr>
        <p:grpSpPr>
          <a:xfrm>
            <a:off x="428336" y="2829914"/>
            <a:ext cx="1658491" cy="3195348"/>
            <a:chOff x="428336" y="2829914"/>
            <a:chExt cx="1658491" cy="319534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D82B990-0B51-0EAE-9423-64A2590C47EC}"/>
                </a:ext>
              </a:extLst>
            </p:cNvPr>
            <p:cNvSpPr txBox="1"/>
            <p:nvPr/>
          </p:nvSpPr>
          <p:spPr>
            <a:xfrm>
              <a:off x="428336" y="3823677"/>
              <a:ext cx="142632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Central Repository (of catalogue data) </a:t>
              </a:r>
            </a:p>
          </p:txBody>
        </p:sp>
        <p:pic>
          <p:nvPicPr>
            <p:cNvPr id="76" name="Image 7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0CA63547-276E-59D1-17E0-76B5192F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5348" y="2829914"/>
              <a:ext cx="614860" cy="848083"/>
            </a:xfrm>
            <a:prstGeom prst="rect">
              <a:avLst/>
            </a:prstGeom>
          </p:spPr>
        </p:pic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47827" y="3337552"/>
              <a:ext cx="398796" cy="398796"/>
            </a:xfrm>
            <a:prstGeom prst="rect">
              <a:avLst/>
            </a:prstGeom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357E34A-4C67-7E42-6AC2-AF6C115E355D}"/>
                </a:ext>
              </a:extLst>
            </p:cNvPr>
            <p:cNvSpPr/>
            <p:nvPr/>
          </p:nvSpPr>
          <p:spPr>
            <a:xfrm>
              <a:off x="436383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Customer service            </a:t>
              </a:r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481E53D2-5E06-21F0-EF49-55D87BDDAA98}"/>
                </a:ext>
              </a:extLst>
            </p:cNvPr>
            <p:cNvSpPr txBox="1"/>
            <p:nvPr/>
          </p:nvSpPr>
          <p:spPr>
            <a:xfrm>
              <a:off x="436384" y="5158276"/>
              <a:ext cx="16504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Support Systems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3895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B6E27822-BC64-1F64-4C78-8E6C8DB30030}"/>
              </a:ext>
            </a:extLst>
          </p:cNvPr>
          <p:cNvGrpSpPr/>
          <p:nvPr/>
        </p:nvGrpSpPr>
        <p:grpSpPr>
          <a:xfrm>
            <a:off x="1959452" y="2394076"/>
            <a:ext cx="2528125" cy="1039032"/>
            <a:chOff x="1959452" y="2394076"/>
            <a:chExt cx="2528125" cy="10390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4C625B6-4081-BD22-F833-9B1DD5F40ADB}"/>
                </a:ext>
              </a:extLst>
            </p:cNvPr>
            <p:cNvSpPr txBox="1"/>
            <p:nvPr/>
          </p:nvSpPr>
          <p:spPr>
            <a:xfrm>
              <a:off x="2853666" y="2394076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Top Up System (consumables) </a:t>
              </a:r>
            </a:p>
          </p:txBody>
        </p:sp>
        <p:sp>
          <p:nvSpPr>
            <p:cNvPr id="48" name="Virage 47">
              <a:extLst>
                <a:ext uri="{FF2B5EF4-FFF2-40B4-BE49-F238E27FC236}">
                  <a16:creationId xmlns:a16="http://schemas.microsoft.com/office/drawing/2014/main" id="{E81D53DC-3C01-7BF3-375A-2401374E36F9}"/>
                </a:ext>
              </a:extLst>
            </p:cNvPr>
            <p:cNvSpPr/>
            <p:nvPr/>
          </p:nvSpPr>
          <p:spPr>
            <a:xfrm>
              <a:off x="1959452" y="2398753"/>
              <a:ext cx="822017" cy="1034355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CA74A95A-2D6E-FDBF-B2B2-2B417078AF4F}"/>
              </a:ext>
            </a:extLst>
          </p:cNvPr>
          <p:cNvGrpSpPr/>
          <p:nvPr/>
        </p:nvGrpSpPr>
        <p:grpSpPr>
          <a:xfrm>
            <a:off x="1959452" y="3429000"/>
            <a:ext cx="2528125" cy="1063523"/>
            <a:chOff x="1959452" y="3429000"/>
            <a:chExt cx="2528125" cy="1063523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3785CC6C-2AE7-ACCD-1B9C-1A9738A10B71}"/>
                </a:ext>
              </a:extLst>
            </p:cNvPr>
            <p:cNvSpPr txBox="1"/>
            <p:nvPr/>
          </p:nvSpPr>
          <p:spPr>
            <a:xfrm>
              <a:off x="2853666" y="4092413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Inventory Management </a:t>
              </a:r>
            </a:p>
          </p:txBody>
        </p:sp>
        <p:sp>
          <p:nvSpPr>
            <p:cNvPr id="50" name="Virage 49">
              <a:extLst>
                <a:ext uri="{FF2B5EF4-FFF2-40B4-BE49-F238E27FC236}">
                  <a16:creationId xmlns:a16="http://schemas.microsoft.com/office/drawing/2014/main" id="{F7364644-F9EA-29B9-1D5A-B65716D0B8AC}"/>
                </a:ext>
              </a:extLst>
            </p:cNvPr>
            <p:cNvSpPr/>
            <p:nvPr/>
          </p:nvSpPr>
          <p:spPr>
            <a:xfrm flipV="1">
              <a:off x="1959452" y="3429000"/>
              <a:ext cx="822017" cy="1063522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04726F0A-D633-7788-2F90-4DAC87009333}"/>
              </a:ext>
            </a:extLst>
          </p:cNvPr>
          <p:cNvGrpSpPr/>
          <p:nvPr/>
        </p:nvGrpSpPr>
        <p:grpSpPr>
          <a:xfrm>
            <a:off x="1294327" y="1227222"/>
            <a:ext cx="3193252" cy="4798040"/>
            <a:chOff x="1294327" y="1227222"/>
            <a:chExt cx="3193252" cy="4798040"/>
          </a:xfrm>
        </p:grpSpPr>
        <p:sp>
          <p:nvSpPr>
            <p:cNvPr id="106" name="Flèche vers la droite 105">
              <a:extLst>
                <a:ext uri="{FF2B5EF4-FFF2-40B4-BE49-F238E27FC236}">
                  <a16:creationId xmlns:a16="http://schemas.microsoft.com/office/drawing/2014/main" id="{D71D1748-A9F8-FB13-2BCA-A04276831686}"/>
                </a:ext>
              </a:extLst>
            </p:cNvPr>
            <p:cNvSpPr/>
            <p:nvPr/>
          </p:nvSpPr>
          <p:spPr>
            <a:xfrm>
              <a:off x="1294327" y="3198515"/>
              <a:ext cx="148714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96E8209-8BC3-DEA6-C96E-64C1A4969E89}"/>
                </a:ext>
              </a:extLst>
            </p:cNvPr>
            <p:cNvSpPr txBox="1"/>
            <p:nvPr/>
          </p:nvSpPr>
          <p:spPr>
            <a:xfrm>
              <a:off x="2853666" y="3228945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Data extraction file </a:t>
              </a:r>
              <a:r>
                <a:rPr lang="en-US" sz="1000" dirty="0" err="1"/>
                <a:t>e.g.finance</a:t>
              </a:r>
              <a:r>
                <a:rPr lang="en-US" sz="1000" dirty="0"/>
                <a:t> 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972C45E-BBF9-99D8-6C0E-6CD28D3AD6C2}"/>
                </a:ext>
              </a:extLst>
            </p:cNvPr>
            <p:cNvSpPr/>
            <p:nvPr/>
          </p:nvSpPr>
          <p:spPr>
            <a:xfrm>
              <a:off x="2837135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Contract Management </a:t>
              </a:r>
            </a:p>
          </p:txBody>
        </p: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46A6F090-06A2-518D-7174-EC2E8550B1FF}"/>
                </a:ext>
              </a:extLst>
            </p:cNvPr>
            <p:cNvCxnSpPr/>
            <p:nvPr/>
          </p:nvCxnSpPr>
          <p:spPr>
            <a:xfrm flipV="1">
              <a:off x="2461981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7199D16D-1474-CB47-B2F2-9039586027D1}"/>
              </a:ext>
            </a:extLst>
          </p:cNvPr>
          <p:cNvGrpSpPr/>
          <p:nvPr/>
        </p:nvGrpSpPr>
        <p:grpSpPr>
          <a:xfrm>
            <a:off x="428336" y="2829914"/>
            <a:ext cx="1658491" cy="3195348"/>
            <a:chOff x="428336" y="2829914"/>
            <a:chExt cx="1658491" cy="319534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D82B990-0B51-0EAE-9423-64A2590C47EC}"/>
                </a:ext>
              </a:extLst>
            </p:cNvPr>
            <p:cNvSpPr txBox="1"/>
            <p:nvPr/>
          </p:nvSpPr>
          <p:spPr>
            <a:xfrm>
              <a:off x="428336" y="3823677"/>
              <a:ext cx="142632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Central Repository (of catalogue data) </a:t>
              </a:r>
            </a:p>
          </p:txBody>
        </p:sp>
        <p:pic>
          <p:nvPicPr>
            <p:cNvPr id="76" name="Image 7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0CA63547-276E-59D1-17E0-76B5192F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5348" y="2829914"/>
              <a:ext cx="614860" cy="848083"/>
            </a:xfrm>
            <a:prstGeom prst="rect">
              <a:avLst/>
            </a:prstGeom>
          </p:spPr>
        </p:pic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47827" y="3337552"/>
              <a:ext cx="398796" cy="398796"/>
            </a:xfrm>
            <a:prstGeom prst="rect">
              <a:avLst/>
            </a:prstGeom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357E34A-4C67-7E42-6AC2-AF6C115E355D}"/>
                </a:ext>
              </a:extLst>
            </p:cNvPr>
            <p:cNvSpPr/>
            <p:nvPr/>
          </p:nvSpPr>
          <p:spPr>
            <a:xfrm>
              <a:off x="436383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Customer service            </a:t>
              </a:r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481E53D2-5E06-21F0-EF49-55D87BDDAA98}"/>
                </a:ext>
              </a:extLst>
            </p:cNvPr>
            <p:cNvSpPr txBox="1"/>
            <p:nvPr/>
          </p:nvSpPr>
          <p:spPr>
            <a:xfrm>
              <a:off x="436384" y="5158276"/>
              <a:ext cx="16504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Support Systems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6319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6444C167-AC10-DCF2-206B-077206A15CFB}"/>
              </a:ext>
            </a:extLst>
          </p:cNvPr>
          <p:cNvGrpSpPr/>
          <p:nvPr/>
        </p:nvGrpSpPr>
        <p:grpSpPr>
          <a:xfrm>
            <a:off x="302655" y="1089061"/>
            <a:ext cx="11666738" cy="5156180"/>
            <a:chOff x="302655" y="1089061"/>
            <a:chExt cx="11666738" cy="5156180"/>
          </a:xfrm>
        </p:grpSpPr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50E9324D-DF85-1E98-C56C-1874A2556254}"/>
                </a:ext>
              </a:extLst>
            </p:cNvPr>
            <p:cNvSpPr txBox="1"/>
            <p:nvPr/>
          </p:nvSpPr>
          <p:spPr>
            <a:xfrm>
              <a:off x="302655" y="5229578"/>
              <a:ext cx="2351672" cy="101566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</a:rPr>
                <a:t>This process may include intermediate players (IMS SP or SP managing the catalogue) depending on the specific infrastructure and tools used by the vendor and hospital.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24E8753-D89B-C1E2-53CA-4FA670B6952A}"/>
                </a:ext>
              </a:extLst>
            </p:cNvPr>
            <p:cNvSpPr/>
            <p:nvPr/>
          </p:nvSpPr>
          <p:spPr>
            <a:xfrm>
              <a:off x="2702103" y="1089061"/>
              <a:ext cx="9267290" cy="5095982"/>
            </a:xfrm>
            <a:prstGeom prst="rect">
              <a:avLst/>
            </a:prstGeom>
            <a:noFill/>
            <a:ln w="1270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735658"/>
            <a:chOff x="92653" y="1003437"/>
            <a:chExt cx="3327432" cy="5735658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492874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354775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441C30BA-ED94-FF56-4DE3-0F16E76E0094}"/>
              </a:ext>
            </a:extLst>
          </p:cNvPr>
          <p:cNvGrpSpPr/>
          <p:nvPr/>
        </p:nvGrpSpPr>
        <p:grpSpPr>
          <a:xfrm>
            <a:off x="4247993" y="1227222"/>
            <a:ext cx="2640338" cy="4798040"/>
            <a:chOff x="4247993" y="1227222"/>
            <a:chExt cx="2640338" cy="4798040"/>
          </a:xfrm>
        </p:grpSpPr>
        <p:grpSp>
          <p:nvGrpSpPr>
            <p:cNvPr id="74" name="Groupe 73">
              <a:extLst>
                <a:ext uri="{FF2B5EF4-FFF2-40B4-BE49-F238E27FC236}">
                  <a16:creationId xmlns:a16="http://schemas.microsoft.com/office/drawing/2014/main" id="{59C70979-F9A8-98A3-F071-B96CD9349738}"/>
                </a:ext>
              </a:extLst>
            </p:cNvPr>
            <p:cNvGrpSpPr/>
            <p:nvPr/>
          </p:nvGrpSpPr>
          <p:grpSpPr>
            <a:xfrm>
              <a:off x="4247993" y="2479187"/>
              <a:ext cx="2640338" cy="3546075"/>
              <a:chOff x="4247993" y="2479187"/>
              <a:chExt cx="2640338" cy="3546075"/>
            </a:xfrm>
          </p:grpSpPr>
          <p:sp>
            <p:nvSpPr>
              <p:cNvPr id="43" name="Flèche vers la droite 42">
                <a:extLst>
                  <a:ext uri="{FF2B5EF4-FFF2-40B4-BE49-F238E27FC236}">
                    <a16:creationId xmlns:a16="http://schemas.microsoft.com/office/drawing/2014/main" id="{613F61CD-DE67-B335-A898-20FEF4894E4E}"/>
                  </a:ext>
                </a:extLst>
              </p:cNvPr>
              <p:cNvSpPr/>
              <p:nvPr/>
            </p:nvSpPr>
            <p:spPr>
              <a:xfrm>
                <a:off x="4247993" y="3198515"/>
                <a:ext cx="1426321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4" name="Demi-tour 43">
                <a:extLst>
                  <a:ext uri="{FF2B5EF4-FFF2-40B4-BE49-F238E27FC236}">
                    <a16:creationId xmlns:a16="http://schemas.microsoft.com/office/drawing/2014/main" id="{3AFA8DEC-0DD1-AC2E-FF5E-904FAD0F5AC4}"/>
                  </a:ext>
                </a:extLst>
              </p:cNvPr>
              <p:cNvSpPr/>
              <p:nvPr/>
            </p:nvSpPr>
            <p:spPr>
              <a:xfrm rot="5400000">
                <a:off x="3823619" y="3006032"/>
                <a:ext cx="1898488" cy="844798"/>
              </a:xfrm>
              <a:prstGeom prst="uturnArrow">
                <a:avLst>
                  <a:gd name="adj1" fmla="val 25978"/>
                  <a:gd name="adj2" fmla="val 12989"/>
                  <a:gd name="adj3" fmla="val 0"/>
                  <a:gd name="adj4" fmla="val 32342"/>
                  <a:gd name="adj5" fmla="val 10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C90B332-D68E-6BDA-D94A-ED20F46C0C1A}"/>
                  </a:ext>
                </a:extLst>
              </p:cNvPr>
              <p:cNvSpPr/>
              <p:nvPr/>
            </p:nvSpPr>
            <p:spPr>
              <a:xfrm>
                <a:off x="5237887" y="5503956"/>
                <a:ext cx="1650444" cy="521306"/>
              </a:xfrm>
              <a:prstGeom prst="rect">
                <a:avLst/>
              </a:prstGeom>
              <a:solidFill>
                <a:schemeClr val="accent4"/>
              </a:soli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+mn-ea"/>
                    <a:cs typeface="+mn-cs"/>
                  </a:rPr>
                  <a:t>Dashboard</a:t>
                </a:r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A2697DD2-D6F3-2283-7354-C830B5D37304}"/>
                  </a:ext>
                </a:extLst>
              </p:cNvPr>
              <p:cNvSpPr txBox="1"/>
              <p:nvPr/>
            </p:nvSpPr>
            <p:spPr>
              <a:xfrm>
                <a:off x="5382839" y="3823677"/>
                <a:ext cx="1426321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Finance Procurement System</a:t>
                </a:r>
              </a:p>
            </p:txBody>
          </p:sp>
          <p:pic>
            <p:nvPicPr>
              <p:cNvPr id="52" name="Image 51" descr="Une image contenant capture d’écran, Graphique, clipart, conception&#10;&#10;Description générée automatiquement">
                <a:extLst>
                  <a:ext uri="{FF2B5EF4-FFF2-40B4-BE49-F238E27FC236}">
                    <a16:creationId xmlns:a16="http://schemas.microsoft.com/office/drawing/2014/main" id="{197E5BEA-80AB-D361-17CF-FCF126EED5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780138" y="2758641"/>
                <a:ext cx="790659" cy="1034355"/>
              </a:xfrm>
              <a:prstGeom prst="rect">
                <a:avLst/>
              </a:prstGeom>
            </p:spPr>
          </p:pic>
        </p:grp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87AC8135-0470-B8AC-7A12-14B8E21FB513}"/>
                </a:ext>
              </a:extLst>
            </p:cNvPr>
            <p:cNvCxnSpPr/>
            <p:nvPr/>
          </p:nvCxnSpPr>
          <p:spPr>
            <a:xfrm flipV="1">
              <a:off x="4862733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B6E27822-BC64-1F64-4C78-8E6C8DB30030}"/>
              </a:ext>
            </a:extLst>
          </p:cNvPr>
          <p:cNvGrpSpPr/>
          <p:nvPr/>
        </p:nvGrpSpPr>
        <p:grpSpPr>
          <a:xfrm>
            <a:off x="1959452" y="2394076"/>
            <a:ext cx="2528125" cy="1039032"/>
            <a:chOff x="1959452" y="2394076"/>
            <a:chExt cx="2528125" cy="10390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4C625B6-4081-BD22-F833-9B1DD5F40ADB}"/>
                </a:ext>
              </a:extLst>
            </p:cNvPr>
            <p:cNvSpPr txBox="1"/>
            <p:nvPr/>
          </p:nvSpPr>
          <p:spPr>
            <a:xfrm>
              <a:off x="2853666" y="2394076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Top Up System (consumables) </a:t>
              </a:r>
            </a:p>
          </p:txBody>
        </p:sp>
        <p:sp>
          <p:nvSpPr>
            <p:cNvPr id="48" name="Virage 47">
              <a:extLst>
                <a:ext uri="{FF2B5EF4-FFF2-40B4-BE49-F238E27FC236}">
                  <a16:creationId xmlns:a16="http://schemas.microsoft.com/office/drawing/2014/main" id="{E81D53DC-3C01-7BF3-375A-2401374E36F9}"/>
                </a:ext>
              </a:extLst>
            </p:cNvPr>
            <p:cNvSpPr/>
            <p:nvPr/>
          </p:nvSpPr>
          <p:spPr>
            <a:xfrm>
              <a:off x="1959452" y="2398753"/>
              <a:ext cx="822017" cy="1034355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CA74A95A-2D6E-FDBF-B2B2-2B417078AF4F}"/>
              </a:ext>
            </a:extLst>
          </p:cNvPr>
          <p:cNvGrpSpPr/>
          <p:nvPr/>
        </p:nvGrpSpPr>
        <p:grpSpPr>
          <a:xfrm>
            <a:off x="1959452" y="3429000"/>
            <a:ext cx="2528125" cy="1063523"/>
            <a:chOff x="1959452" y="3429000"/>
            <a:chExt cx="2528125" cy="1063523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3785CC6C-2AE7-ACCD-1B9C-1A9738A10B71}"/>
                </a:ext>
              </a:extLst>
            </p:cNvPr>
            <p:cNvSpPr txBox="1"/>
            <p:nvPr/>
          </p:nvSpPr>
          <p:spPr>
            <a:xfrm>
              <a:off x="2853666" y="4092413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Inventory Management </a:t>
              </a:r>
            </a:p>
          </p:txBody>
        </p:sp>
        <p:sp>
          <p:nvSpPr>
            <p:cNvPr id="50" name="Virage 49">
              <a:extLst>
                <a:ext uri="{FF2B5EF4-FFF2-40B4-BE49-F238E27FC236}">
                  <a16:creationId xmlns:a16="http://schemas.microsoft.com/office/drawing/2014/main" id="{F7364644-F9EA-29B9-1D5A-B65716D0B8AC}"/>
                </a:ext>
              </a:extLst>
            </p:cNvPr>
            <p:cNvSpPr/>
            <p:nvPr/>
          </p:nvSpPr>
          <p:spPr>
            <a:xfrm flipV="1">
              <a:off x="1959452" y="3429000"/>
              <a:ext cx="822017" cy="1063522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04726F0A-D633-7788-2F90-4DAC87009333}"/>
              </a:ext>
            </a:extLst>
          </p:cNvPr>
          <p:cNvGrpSpPr/>
          <p:nvPr/>
        </p:nvGrpSpPr>
        <p:grpSpPr>
          <a:xfrm>
            <a:off x="1294327" y="1227222"/>
            <a:ext cx="3193252" cy="4798040"/>
            <a:chOff x="1294327" y="1227222"/>
            <a:chExt cx="3193252" cy="4798040"/>
          </a:xfrm>
        </p:grpSpPr>
        <p:sp>
          <p:nvSpPr>
            <p:cNvPr id="106" name="Flèche vers la droite 105">
              <a:extLst>
                <a:ext uri="{FF2B5EF4-FFF2-40B4-BE49-F238E27FC236}">
                  <a16:creationId xmlns:a16="http://schemas.microsoft.com/office/drawing/2014/main" id="{D71D1748-A9F8-FB13-2BCA-A04276831686}"/>
                </a:ext>
              </a:extLst>
            </p:cNvPr>
            <p:cNvSpPr/>
            <p:nvPr/>
          </p:nvSpPr>
          <p:spPr>
            <a:xfrm>
              <a:off x="1294327" y="3198515"/>
              <a:ext cx="148714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96E8209-8BC3-DEA6-C96E-64C1A4969E89}"/>
                </a:ext>
              </a:extLst>
            </p:cNvPr>
            <p:cNvSpPr txBox="1"/>
            <p:nvPr/>
          </p:nvSpPr>
          <p:spPr>
            <a:xfrm>
              <a:off x="2853666" y="3228945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Data extraction file </a:t>
              </a:r>
              <a:r>
                <a:rPr lang="en-US" sz="1000" dirty="0" err="1"/>
                <a:t>e.g.finance</a:t>
              </a:r>
              <a:r>
                <a:rPr lang="en-US" sz="1000" dirty="0"/>
                <a:t> 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972C45E-BBF9-99D8-6C0E-6CD28D3AD6C2}"/>
                </a:ext>
              </a:extLst>
            </p:cNvPr>
            <p:cNvSpPr/>
            <p:nvPr/>
          </p:nvSpPr>
          <p:spPr>
            <a:xfrm>
              <a:off x="2837135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Contract Management </a:t>
              </a:r>
            </a:p>
          </p:txBody>
        </p: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46A6F090-06A2-518D-7174-EC2E8550B1FF}"/>
                </a:ext>
              </a:extLst>
            </p:cNvPr>
            <p:cNvCxnSpPr/>
            <p:nvPr/>
          </p:nvCxnSpPr>
          <p:spPr>
            <a:xfrm flipV="1">
              <a:off x="2461981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7199D16D-1474-CB47-B2F2-9039586027D1}"/>
              </a:ext>
            </a:extLst>
          </p:cNvPr>
          <p:cNvGrpSpPr/>
          <p:nvPr/>
        </p:nvGrpSpPr>
        <p:grpSpPr>
          <a:xfrm>
            <a:off x="428336" y="2829914"/>
            <a:ext cx="1658491" cy="3195348"/>
            <a:chOff x="428336" y="2829914"/>
            <a:chExt cx="1658491" cy="319534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D82B990-0B51-0EAE-9423-64A2590C47EC}"/>
                </a:ext>
              </a:extLst>
            </p:cNvPr>
            <p:cNvSpPr txBox="1"/>
            <p:nvPr/>
          </p:nvSpPr>
          <p:spPr>
            <a:xfrm>
              <a:off x="428336" y="3823677"/>
              <a:ext cx="142632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Central Repository (of catalogue data) </a:t>
              </a:r>
            </a:p>
          </p:txBody>
        </p:sp>
        <p:pic>
          <p:nvPicPr>
            <p:cNvPr id="76" name="Image 7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0CA63547-276E-59D1-17E0-76B5192F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55348" y="2829914"/>
              <a:ext cx="614860" cy="848083"/>
            </a:xfrm>
            <a:prstGeom prst="rect">
              <a:avLst/>
            </a:prstGeom>
          </p:spPr>
        </p:pic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47827" y="3337552"/>
              <a:ext cx="398796" cy="398796"/>
            </a:xfrm>
            <a:prstGeom prst="rect">
              <a:avLst/>
            </a:prstGeom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357E34A-4C67-7E42-6AC2-AF6C115E355D}"/>
                </a:ext>
              </a:extLst>
            </p:cNvPr>
            <p:cNvSpPr/>
            <p:nvPr/>
          </p:nvSpPr>
          <p:spPr>
            <a:xfrm>
              <a:off x="436383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Customer service            </a:t>
              </a:r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481E53D2-5E06-21F0-EF49-55D87BDDAA98}"/>
                </a:ext>
              </a:extLst>
            </p:cNvPr>
            <p:cNvSpPr txBox="1"/>
            <p:nvPr/>
          </p:nvSpPr>
          <p:spPr>
            <a:xfrm>
              <a:off x="436384" y="5158276"/>
              <a:ext cx="16504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Support Systems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93323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e 80">
            <a:extLst>
              <a:ext uri="{FF2B5EF4-FFF2-40B4-BE49-F238E27FC236}">
                <a16:creationId xmlns:a16="http://schemas.microsoft.com/office/drawing/2014/main" id="{70D36B80-3674-4325-206C-A075352C33A1}"/>
              </a:ext>
            </a:extLst>
          </p:cNvPr>
          <p:cNvGrpSpPr/>
          <p:nvPr/>
        </p:nvGrpSpPr>
        <p:grpSpPr>
          <a:xfrm>
            <a:off x="6101039" y="1227222"/>
            <a:ext cx="3938350" cy="4798040"/>
            <a:chOff x="6101039" y="1227222"/>
            <a:chExt cx="3938350" cy="4798040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F8B280BF-8D03-7DAD-0C26-43BE67D8F623}"/>
                </a:ext>
              </a:extLst>
            </p:cNvPr>
            <p:cNvSpPr/>
            <p:nvPr/>
          </p:nvSpPr>
          <p:spPr>
            <a:xfrm>
              <a:off x="6101039" y="3198515"/>
              <a:ext cx="3938350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A8E2C30-A7C2-FB52-F6F2-56FF0E717045}"/>
                </a:ext>
              </a:extLst>
            </p:cNvPr>
            <p:cNvSpPr/>
            <p:nvPr/>
          </p:nvSpPr>
          <p:spPr>
            <a:xfrm>
              <a:off x="7638639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Project Management 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4D759CD9-CA90-A34D-F00E-74C0AD81E7F9}"/>
                </a:ext>
              </a:extLst>
            </p:cNvPr>
            <p:cNvSpPr txBox="1"/>
            <p:nvPr/>
          </p:nvSpPr>
          <p:spPr>
            <a:xfrm>
              <a:off x="7243308" y="3305320"/>
              <a:ext cx="242092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110010100111010100010111010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ED585949-ADF8-05B9-7FCB-6BDCFAB7813D}"/>
                </a:ext>
              </a:extLst>
            </p:cNvPr>
            <p:cNvSpPr txBox="1"/>
            <p:nvPr/>
          </p:nvSpPr>
          <p:spPr>
            <a:xfrm>
              <a:off x="7750697" y="3823677"/>
              <a:ext cx="142632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EDI</a:t>
              </a:r>
            </a:p>
          </p:txBody>
        </p:sp>
        <p:pic>
          <p:nvPicPr>
            <p:cNvPr id="61" name="Image 60" descr="Une image contenant Graphique, clipart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13867924-EA7F-2AF9-E05C-7A2C2A8EBF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64825" y="2955431"/>
              <a:ext cx="598063" cy="794038"/>
            </a:xfrm>
            <a:prstGeom prst="rect">
              <a:avLst/>
            </a:prstGeom>
          </p:spPr>
        </p:pic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AE5D9148-A664-5A8B-C602-94297F029C8B}"/>
                </a:ext>
              </a:extLst>
            </p:cNvPr>
            <p:cNvCxnSpPr/>
            <p:nvPr/>
          </p:nvCxnSpPr>
          <p:spPr>
            <a:xfrm flipV="1">
              <a:off x="7263485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F2B2DA-2A6E-459A-E169-C5967D09BBC9}"/>
              </a:ext>
            </a:extLst>
          </p:cNvPr>
          <p:cNvSpPr txBox="1"/>
          <p:nvPr/>
        </p:nvSpPr>
        <p:spPr>
          <a:xfrm>
            <a:off x="177585" y="6446118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EDI: Electronic Data Interchange</a:t>
            </a:r>
          </a:p>
        </p:txBody>
      </p: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441C30BA-ED94-FF56-4DE3-0F16E76E0094}"/>
              </a:ext>
            </a:extLst>
          </p:cNvPr>
          <p:cNvGrpSpPr/>
          <p:nvPr/>
        </p:nvGrpSpPr>
        <p:grpSpPr>
          <a:xfrm>
            <a:off x="4247993" y="1227222"/>
            <a:ext cx="2640338" cy="4798040"/>
            <a:chOff x="4247993" y="1227222"/>
            <a:chExt cx="2640338" cy="4798040"/>
          </a:xfrm>
        </p:grpSpPr>
        <p:grpSp>
          <p:nvGrpSpPr>
            <p:cNvPr id="74" name="Groupe 73">
              <a:extLst>
                <a:ext uri="{FF2B5EF4-FFF2-40B4-BE49-F238E27FC236}">
                  <a16:creationId xmlns:a16="http://schemas.microsoft.com/office/drawing/2014/main" id="{59C70979-F9A8-98A3-F071-B96CD9349738}"/>
                </a:ext>
              </a:extLst>
            </p:cNvPr>
            <p:cNvGrpSpPr/>
            <p:nvPr/>
          </p:nvGrpSpPr>
          <p:grpSpPr>
            <a:xfrm>
              <a:off x="4247993" y="2479187"/>
              <a:ext cx="2640338" cy="3546075"/>
              <a:chOff x="4247993" y="2479187"/>
              <a:chExt cx="2640338" cy="3546075"/>
            </a:xfrm>
          </p:grpSpPr>
          <p:sp>
            <p:nvSpPr>
              <p:cNvPr id="43" name="Flèche vers la droite 42">
                <a:extLst>
                  <a:ext uri="{FF2B5EF4-FFF2-40B4-BE49-F238E27FC236}">
                    <a16:creationId xmlns:a16="http://schemas.microsoft.com/office/drawing/2014/main" id="{613F61CD-DE67-B335-A898-20FEF4894E4E}"/>
                  </a:ext>
                </a:extLst>
              </p:cNvPr>
              <p:cNvSpPr/>
              <p:nvPr/>
            </p:nvSpPr>
            <p:spPr>
              <a:xfrm>
                <a:off x="4247993" y="3198515"/>
                <a:ext cx="1426321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4" name="Demi-tour 43">
                <a:extLst>
                  <a:ext uri="{FF2B5EF4-FFF2-40B4-BE49-F238E27FC236}">
                    <a16:creationId xmlns:a16="http://schemas.microsoft.com/office/drawing/2014/main" id="{3AFA8DEC-0DD1-AC2E-FF5E-904FAD0F5AC4}"/>
                  </a:ext>
                </a:extLst>
              </p:cNvPr>
              <p:cNvSpPr/>
              <p:nvPr/>
            </p:nvSpPr>
            <p:spPr>
              <a:xfrm rot="5400000">
                <a:off x="3823619" y="3006032"/>
                <a:ext cx="1898488" cy="844798"/>
              </a:xfrm>
              <a:prstGeom prst="uturnArrow">
                <a:avLst>
                  <a:gd name="adj1" fmla="val 25978"/>
                  <a:gd name="adj2" fmla="val 12989"/>
                  <a:gd name="adj3" fmla="val 0"/>
                  <a:gd name="adj4" fmla="val 32342"/>
                  <a:gd name="adj5" fmla="val 10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C90B332-D68E-6BDA-D94A-ED20F46C0C1A}"/>
                  </a:ext>
                </a:extLst>
              </p:cNvPr>
              <p:cNvSpPr/>
              <p:nvPr/>
            </p:nvSpPr>
            <p:spPr>
              <a:xfrm>
                <a:off x="5237887" y="5503956"/>
                <a:ext cx="1650444" cy="521306"/>
              </a:xfrm>
              <a:prstGeom prst="rect">
                <a:avLst/>
              </a:prstGeom>
              <a:solidFill>
                <a:schemeClr val="accent4"/>
              </a:soli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+mn-ea"/>
                    <a:cs typeface="+mn-cs"/>
                  </a:rPr>
                  <a:t>Dashboard</a:t>
                </a:r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A2697DD2-D6F3-2283-7354-C830B5D37304}"/>
                  </a:ext>
                </a:extLst>
              </p:cNvPr>
              <p:cNvSpPr txBox="1"/>
              <p:nvPr/>
            </p:nvSpPr>
            <p:spPr>
              <a:xfrm>
                <a:off x="5382839" y="3823677"/>
                <a:ext cx="1426321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Finance Procurement System</a:t>
                </a:r>
              </a:p>
            </p:txBody>
          </p:sp>
          <p:pic>
            <p:nvPicPr>
              <p:cNvPr id="52" name="Image 51" descr="Une image contenant capture d’écran, Graphique, clipart, conception&#10;&#10;Description générée automatiquement">
                <a:extLst>
                  <a:ext uri="{FF2B5EF4-FFF2-40B4-BE49-F238E27FC236}">
                    <a16:creationId xmlns:a16="http://schemas.microsoft.com/office/drawing/2014/main" id="{197E5BEA-80AB-D361-17CF-FCF126EED5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80138" y="2758641"/>
                <a:ext cx="790659" cy="1034355"/>
              </a:xfrm>
              <a:prstGeom prst="rect">
                <a:avLst/>
              </a:prstGeom>
            </p:spPr>
          </p:pic>
        </p:grp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87AC8135-0470-B8AC-7A12-14B8E21FB513}"/>
                </a:ext>
              </a:extLst>
            </p:cNvPr>
            <p:cNvCxnSpPr/>
            <p:nvPr/>
          </p:nvCxnSpPr>
          <p:spPr>
            <a:xfrm flipV="1">
              <a:off x="4862733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B6E27822-BC64-1F64-4C78-8E6C8DB30030}"/>
              </a:ext>
            </a:extLst>
          </p:cNvPr>
          <p:cNvGrpSpPr/>
          <p:nvPr/>
        </p:nvGrpSpPr>
        <p:grpSpPr>
          <a:xfrm>
            <a:off x="1959452" y="2394076"/>
            <a:ext cx="2528125" cy="1039032"/>
            <a:chOff x="1959452" y="2394076"/>
            <a:chExt cx="2528125" cy="10390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4C625B6-4081-BD22-F833-9B1DD5F40ADB}"/>
                </a:ext>
              </a:extLst>
            </p:cNvPr>
            <p:cNvSpPr txBox="1"/>
            <p:nvPr/>
          </p:nvSpPr>
          <p:spPr>
            <a:xfrm>
              <a:off x="2853666" y="2394076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Top Up System (consumables) </a:t>
              </a:r>
            </a:p>
          </p:txBody>
        </p:sp>
        <p:sp>
          <p:nvSpPr>
            <p:cNvPr id="48" name="Virage 47">
              <a:extLst>
                <a:ext uri="{FF2B5EF4-FFF2-40B4-BE49-F238E27FC236}">
                  <a16:creationId xmlns:a16="http://schemas.microsoft.com/office/drawing/2014/main" id="{E81D53DC-3C01-7BF3-375A-2401374E36F9}"/>
                </a:ext>
              </a:extLst>
            </p:cNvPr>
            <p:cNvSpPr/>
            <p:nvPr/>
          </p:nvSpPr>
          <p:spPr>
            <a:xfrm>
              <a:off x="1959452" y="2398753"/>
              <a:ext cx="822017" cy="1034355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CA74A95A-2D6E-FDBF-B2B2-2B417078AF4F}"/>
              </a:ext>
            </a:extLst>
          </p:cNvPr>
          <p:cNvGrpSpPr/>
          <p:nvPr/>
        </p:nvGrpSpPr>
        <p:grpSpPr>
          <a:xfrm>
            <a:off x="1959452" y="3429000"/>
            <a:ext cx="2528125" cy="1063523"/>
            <a:chOff x="1959452" y="3429000"/>
            <a:chExt cx="2528125" cy="1063523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3785CC6C-2AE7-ACCD-1B9C-1A9738A10B71}"/>
                </a:ext>
              </a:extLst>
            </p:cNvPr>
            <p:cNvSpPr txBox="1"/>
            <p:nvPr/>
          </p:nvSpPr>
          <p:spPr>
            <a:xfrm>
              <a:off x="2853666" y="4092413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Inventory Management </a:t>
              </a:r>
            </a:p>
          </p:txBody>
        </p:sp>
        <p:sp>
          <p:nvSpPr>
            <p:cNvPr id="50" name="Virage 49">
              <a:extLst>
                <a:ext uri="{FF2B5EF4-FFF2-40B4-BE49-F238E27FC236}">
                  <a16:creationId xmlns:a16="http://schemas.microsoft.com/office/drawing/2014/main" id="{F7364644-F9EA-29B9-1D5A-B65716D0B8AC}"/>
                </a:ext>
              </a:extLst>
            </p:cNvPr>
            <p:cNvSpPr/>
            <p:nvPr/>
          </p:nvSpPr>
          <p:spPr>
            <a:xfrm flipV="1">
              <a:off x="1959452" y="3429000"/>
              <a:ext cx="822017" cy="1063522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04726F0A-D633-7788-2F90-4DAC87009333}"/>
              </a:ext>
            </a:extLst>
          </p:cNvPr>
          <p:cNvGrpSpPr/>
          <p:nvPr/>
        </p:nvGrpSpPr>
        <p:grpSpPr>
          <a:xfrm>
            <a:off x="1294327" y="1227222"/>
            <a:ext cx="3193252" cy="4798040"/>
            <a:chOff x="1294327" y="1227222"/>
            <a:chExt cx="3193252" cy="4798040"/>
          </a:xfrm>
        </p:grpSpPr>
        <p:sp>
          <p:nvSpPr>
            <p:cNvPr id="106" name="Flèche vers la droite 105">
              <a:extLst>
                <a:ext uri="{FF2B5EF4-FFF2-40B4-BE49-F238E27FC236}">
                  <a16:creationId xmlns:a16="http://schemas.microsoft.com/office/drawing/2014/main" id="{D71D1748-A9F8-FB13-2BCA-A04276831686}"/>
                </a:ext>
              </a:extLst>
            </p:cNvPr>
            <p:cNvSpPr/>
            <p:nvPr/>
          </p:nvSpPr>
          <p:spPr>
            <a:xfrm>
              <a:off x="1294327" y="3198515"/>
              <a:ext cx="148714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96E8209-8BC3-DEA6-C96E-64C1A4969E89}"/>
                </a:ext>
              </a:extLst>
            </p:cNvPr>
            <p:cNvSpPr txBox="1"/>
            <p:nvPr/>
          </p:nvSpPr>
          <p:spPr>
            <a:xfrm>
              <a:off x="2853666" y="3228945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Data extraction file </a:t>
              </a:r>
              <a:r>
                <a:rPr lang="en-US" sz="1000" dirty="0" err="1"/>
                <a:t>e.g.finance</a:t>
              </a:r>
              <a:r>
                <a:rPr lang="en-US" sz="1000" dirty="0"/>
                <a:t> 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972C45E-BBF9-99D8-6C0E-6CD28D3AD6C2}"/>
                </a:ext>
              </a:extLst>
            </p:cNvPr>
            <p:cNvSpPr/>
            <p:nvPr/>
          </p:nvSpPr>
          <p:spPr>
            <a:xfrm>
              <a:off x="2837135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Contract Management </a:t>
              </a:r>
            </a:p>
          </p:txBody>
        </p: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46A6F090-06A2-518D-7174-EC2E8550B1FF}"/>
                </a:ext>
              </a:extLst>
            </p:cNvPr>
            <p:cNvCxnSpPr/>
            <p:nvPr/>
          </p:nvCxnSpPr>
          <p:spPr>
            <a:xfrm flipV="1">
              <a:off x="2461981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7199D16D-1474-CB47-B2F2-9039586027D1}"/>
              </a:ext>
            </a:extLst>
          </p:cNvPr>
          <p:cNvGrpSpPr/>
          <p:nvPr/>
        </p:nvGrpSpPr>
        <p:grpSpPr>
          <a:xfrm>
            <a:off x="428336" y="2829914"/>
            <a:ext cx="1658491" cy="3195348"/>
            <a:chOff x="428336" y="2829914"/>
            <a:chExt cx="1658491" cy="319534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D82B990-0B51-0EAE-9423-64A2590C47EC}"/>
                </a:ext>
              </a:extLst>
            </p:cNvPr>
            <p:cNvSpPr txBox="1"/>
            <p:nvPr/>
          </p:nvSpPr>
          <p:spPr>
            <a:xfrm>
              <a:off x="428336" y="3823677"/>
              <a:ext cx="142632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Central Repository (of catalogue data) </a:t>
              </a:r>
            </a:p>
          </p:txBody>
        </p:sp>
        <p:pic>
          <p:nvPicPr>
            <p:cNvPr id="76" name="Image 7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0CA63547-276E-59D1-17E0-76B5192F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55348" y="2829914"/>
              <a:ext cx="614860" cy="848083"/>
            </a:xfrm>
            <a:prstGeom prst="rect">
              <a:avLst/>
            </a:prstGeom>
          </p:spPr>
        </p:pic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47827" y="3337552"/>
              <a:ext cx="398796" cy="398796"/>
            </a:xfrm>
            <a:prstGeom prst="rect">
              <a:avLst/>
            </a:prstGeom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357E34A-4C67-7E42-6AC2-AF6C115E355D}"/>
                </a:ext>
              </a:extLst>
            </p:cNvPr>
            <p:cNvSpPr/>
            <p:nvPr/>
          </p:nvSpPr>
          <p:spPr>
            <a:xfrm>
              <a:off x="436383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Customer service            </a:t>
              </a:r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481E53D2-5E06-21F0-EF49-55D87BDDAA98}"/>
                </a:ext>
              </a:extLst>
            </p:cNvPr>
            <p:cNvSpPr txBox="1"/>
            <p:nvPr/>
          </p:nvSpPr>
          <p:spPr>
            <a:xfrm>
              <a:off x="436384" y="5158276"/>
              <a:ext cx="16504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Support Systems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63466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e 81">
            <a:extLst>
              <a:ext uri="{FF2B5EF4-FFF2-40B4-BE49-F238E27FC236}">
                <a16:creationId xmlns:a16="http://schemas.microsoft.com/office/drawing/2014/main" id="{905DCE4A-D2EF-7361-8B1B-E282D3ED5570}"/>
              </a:ext>
            </a:extLst>
          </p:cNvPr>
          <p:cNvGrpSpPr/>
          <p:nvPr/>
        </p:nvGrpSpPr>
        <p:grpSpPr>
          <a:xfrm>
            <a:off x="6000147" y="1227222"/>
            <a:ext cx="5689685" cy="4798040"/>
            <a:chOff x="6000147" y="1227222"/>
            <a:chExt cx="5689685" cy="479804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5EAFF6E-DCA8-E475-08A1-2D7830BBA7DD}"/>
                </a:ext>
              </a:extLst>
            </p:cNvPr>
            <p:cNvSpPr/>
            <p:nvPr/>
          </p:nvSpPr>
          <p:spPr>
            <a:xfrm>
              <a:off x="10039388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Spend Comparison/ Benchmarking </a:t>
              </a:r>
            </a:p>
          </p:txBody>
        </p:sp>
        <p:pic>
          <p:nvPicPr>
            <p:cNvPr id="57" name="Image 56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E4BF38E9-AF69-9E0C-19A6-4219FDBB11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18556" y="2898920"/>
              <a:ext cx="1231900" cy="812800"/>
            </a:xfrm>
            <a:prstGeom prst="rect">
              <a:avLst/>
            </a:prstGeom>
          </p:spPr>
        </p:pic>
        <p:sp>
          <p:nvSpPr>
            <p:cNvPr id="63" name="Demi-tour 62">
              <a:extLst>
                <a:ext uri="{FF2B5EF4-FFF2-40B4-BE49-F238E27FC236}">
                  <a16:creationId xmlns:a16="http://schemas.microsoft.com/office/drawing/2014/main" id="{75A26179-6D2F-110D-1F4C-3B4D8727527B}"/>
                </a:ext>
              </a:extLst>
            </p:cNvPr>
            <p:cNvSpPr/>
            <p:nvPr/>
          </p:nvSpPr>
          <p:spPr>
            <a:xfrm>
              <a:off x="6000147" y="2010407"/>
              <a:ext cx="4940455" cy="1098124"/>
            </a:xfrm>
            <a:prstGeom prst="uturnArrow">
              <a:avLst>
                <a:gd name="adj1" fmla="val 22460"/>
                <a:gd name="adj2" fmla="val 20602"/>
                <a:gd name="adj3" fmla="val 20874"/>
                <a:gd name="adj4" fmla="val 32342"/>
                <a:gd name="adj5" fmla="val 73672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72" name="Connecteur droit 71">
              <a:extLst>
                <a:ext uri="{FF2B5EF4-FFF2-40B4-BE49-F238E27FC236}">
                  <a16:creationId xmlns:a16="http://schemas.microsoft.com/office/drawing/2014/main" id="{535F4ED7-FF1D-D32A-A289-4AF1B4E5162B}"/>
                </a:ext>
              </a:extLst>
            </p:cNvPr>
            <p:cNvCxnSpPr/>
            <p:nvPr/>
          </p:nvCxnSpPr>
          <p:spPr>
            <a:xfrm flipV="1">
              <a:off x="9664237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70D36B80-3674-4325-206C-A075352C33A1}"/>
              </a:ext>
            </a:extLst>
          </p:cNvPr>
          <p:cNvGrpSpPr/>
          <p:nvPr/>
        </p:nvGrpSpPr>
        <p:grpSpPr>
          <a:xfrm>
            <a:off x="6101039" y="1227222"/>
            <a:ext cx="3938350" cy="4798040"/>
            <a:chOff x="6101039" y="1227222"/>
            <a:chExt cx="3938350" cy="4798040"/>
          </a:xfrm>
        </p:grpSpPr>
        <p:sp>
          <p:nvSpPr>
            <p:cNvPr id="53" name="Flèche vers la droite 52">
              <a:extLst>
                <a:ext uri="{FF2B5EF4-FFF2-40B4-BE49-F238E27FC236}">
                  <a16:creationId xmlns:a16="http://schemas.microsoft.com/office/drawing/2014/main" id="{F8B280BF-8D03-7DAD-0C26-43BE67D8F623}"/>
                </a:ext>
              </a:extLst>
            </p:cNvPr>
            <p:cNvSpPr/>
            <p:nvPr/>
          </p:nvSpPr>
          <p:spPr>
            <a:xfrm>
              <a:off x="6101039" y="3198515"/>
              <a:ext cx="3938350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A8E2C30-A7C2-FB52-F6F2-56FF0E717045}"/>
                </a:ext>
              </a:extLst>
            </p:cNvPr>
            <p:cNvSpPr/>
            <p:nvPr/>
          </p:nvSpPr>
          <p:spPr>
            <a:xfrm>
              <a:off x="7638639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Project Management 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4D759CD9-CA90-A34D-F00E-74C0AD81E7F9}"/>
                </a:ext>
              </a:extLst>
            </p:cNvPr>
            <p:cNvSpPr txBox="1"/>
            <p:nvPr/>
          </p:nvSpPr>
          <p:spPr>
            <a:xfrm>
              <a:off x="7243308" y="3305320"/>
              <a:ext cx="242092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110010100111010100010111010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ED585949-ADF8-05B9-7FCB-6BDCFAB7813D}"/>
                </a:ext>
              </a:extLst>
            </p:cNvPr>
            <p:cNvSpPr txBox="1"/>
            <p:nvPr/>
          </p:nvSpPr>
          <p:spPr>
            <a:xfrm>
              <a:off x="7750697" y="3823677"/>
              <a:ext cx="1426321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EDI</a:t>
              </a:r>
            </a:p>
          </p:txBody>
        </p:sp>
        <p:pic>
          <p:nvPicPr>
            <p:cNvPr id="61" name="Image 60" descr="Une image contenant Graphique, clipart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13867924-EA7F-2AF9-E05C-7A2C2A8EBF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64825" y="2955431"/>
              <a:ext cx="598063" cy="794038"/>
            </a:xfrm>
            <a:prstGeom prst="rect">
              <a:avLst/>
            </a:prstGeom>
          </p:spPr>
        </p:pic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AE5D9148-A664-5A8B-C602-94297F029C8B}"/>
                </a:ext>
              </a:extLst>
            </p:cNvPr>
            <p:cNvCxnSpPr/>
            <p:nvPr/>
          </p:nvCxnSpPr>
          <p:spPr>
            <a:xfrm flipV="1">
              <a:off x="7263485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Catalogue data flow</a:t>
            </a: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F2B2DA-2A6E-459A-E169-C5967D09BBC9}"/>
              </a:ext>
            </a:extLst>
          </p:cNvPr>
          <p:cNvSpPr txBox="1"/>
          <p:nvPr/>
        </p:nvSpPr>
        <p:spPr>
          <a:xfrm>
            <a:off x="177585" y="6446118"/>
            <a:ext cx="3242499" cy="24622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en-US" sz="1000" dirty="0"/>
              <a:t>EDI: Electronic Data Interchange</a:t>
            </a:r>
          </a:p>
        </p:txBody>
      </p: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441C30BA-ED94-FF56-4DE3-0F16E76E0094}"/>
              </a:ext>
            </a:extLst>
          </p:cNvPr>
          <p:cNvGrpSpPr/>
          <p:nvPr/>
        </p:nvGrpSpPr>
        <p:grpSpPr>
          <a:xfrm>
            <a:off x="4247993" y="1227222"/>
            <a:ext cx="2640338" cy="4798040"/>
            <a:chOff x="4247993" y="1227222"/>
            <a:chExt cx="2640338" cy="4798040"/>
          </a:xfrm>
        </p:grpSpPr>
        <p:grpSp>
          <p:nvGrpSpPr>
            <p:cNvPr id="74" name="Groupe 73">
              <a:extLst>
                <a:ext uri="{FF2B5EF4-FFF2-40B4-BE49-F238E27FC236}">
                  <a16:creationId xmlns:a16="http://schemas.microsoft.com/office/drawing/2014/main" id="{59C70979-F9A8-98A3-F071-B96CD9349738}"/>
                </a:ext>
              </a:extLst>
            </p:cNvPr>
            <p:cNvGrpSpPr/>
            <p:nvPr/>
          </p:nvGrpSpPr>
          <p:grpSpPr>
            <a:xfrm>
              <a:off x="4247993" y="2479187"/>
              <a:ext cx="2640338" cy="3546075"/>
              <a:chOff x="4247993" y="2479187"/>
              <a:chExt cx="2640338" cy="3546075"/>
            </a:xfrm>
          </p:grpSpPr>
          <p:sp>
            <p:nvSpPr>
              <p:cNvPr id="43" name="Flèche vers la droite 42">
                <a:extLst>
                  <a:ext uri="{FF2B5EF4-FFF2-40B4-BE49-F238E27FC236}">
                    <a16:creationId xmlns:a16="http://schemas.microsoft.com/office/drawing/2014/main" id="{613F61CD-DE67-B335-A898-20FEF4894E4E}"/>
                  </a:ext>
                </a:extLst>
              </p:cNvPr>
              <p:cNvSpPr/>
              <p:nvPr/>
            </p:nvSpPr>
            <p:spPr>
              <a:xfrm>
                <a:off x="4247993" y="3198515"/>
                <a:ext cx="1426321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44" name="Demi-tour 43">
                <a:extLst>
                  <a:ext uri="{FF2B5EF4-FFF2-40B4-BE49-F238E27FC236}">
                    <a16:creationId xmlns:a16="http://schemas.microsoft.com/office/drawing/2014/main" id="{3AFA8DEC-0DD1-AC2E-FF5E-904FAD0F5AC4}"/>
                  </a:ext>
                </a:extLst>
              </p:cNvPr>
              <p:cNvSpPr/>
              <p:nvPr/>
            </p:nvSpPr>
            <p:spPr>
              <a:xfrm rot="5400000">
                <a:off x="3823619" y="3006032"/>
                <a:ext cx="1898488" cy="844798"/>
              </a:xfrm>
              <a:prstGeom prst="uturnArrow">
                <a:avLst>
                  <a:gd name="adj1" fmla="val 25978"/>
                  <a:gd name="adj2" fmla="val 12989"/>
                  <a:gd name="adj3" fmla="val 0"/>
                  <a:gd name="adj4" fmla="val 32342"/>
                  <a:gd name="adj5" fmla="val 10000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C90B332-D68E-6BDA-D94A-ED20F46C0C1A}"/>
                  </a:ext>
                </a:extLst>
              </p:cNvPr>
              <p:cNvSpPr/>
              <p:nvPr/>
            </p:nvSpPr>
            <p:spPr>
              <a:xfrm>
                <a:off x="5237887" y="5503956"/>
                <a:ext cx="1650444" cy="521306"/>
              </a:xfrm>
              <a:prstGeom prst="rect">
                <a:avLst/>
              </a:prstGeom>
              <a:solidFill>
                <a:schemeClr val="accent4"/>
              </a:soli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Verdana"/>
                    <a:ea typeface="+mn-ea"/>
                    <a:cs typeface="+mn-cs"/>
                  </a:rPr>
                  <a:t>Dashboard</a:t>
                </a:r>
              </a:p>
            </p:txBody>
          </p:sp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A2697DD2-D6F3-2283-7354-C830B5D37304}"/>
                  </a:ext>
                </a:extLst>
              </p:cNvPr>
              <p:cNvSpPr txBox="1"/>
              <p:nvPr/>
            </p:nvSpPr>
            <p:spPr>
              <a:xfrm>
                <a:off x="5382839" y="3823677"/>
                <a:ext cx="1426321" cy="553998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Finance Procurement System</a:t>
                </a:r>
              </a:p>
            </p:txBody>
          </p:sp>
          <p:pic>
            <p:nvPicPr>
              <p:cNvPr id="52" name="Image 51" descr="Une image contenant capture d’écran, Graphique, clipart, conception&#10;&#10;Description générée automatiquement">
                <a:extLst>
                  <a:ext uri="{FF2B5EF4-FFF2-40B4-BE49-F238E27FC236}">
                    <a16:creationId xmlns:a16="http://schemas.microsoft.com/office/drawing/2014/main" id="{197E5BEA-80AB-D361-17CF-FCF126EED5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80138" y="2758641"/>
                <a:ext cx="790659" cy="1034355"/>
              </a:xfrm>
              <a:prstGeom prst="rect">
                <a:avLst/>
              </a:prstGeom>
            </p:spPr>
          </p:pic>
        </p:grp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87AC8135-0470-B8AC-7A12-14B8E21FB513}"/>
                </a:ext>
              </a:extLst>
            </p:cNvPr>
            <p:cNvCxnSpPr/>
            <p:nvPr/>
          </p:nvCxnSpPr>
          <p:spPr>
            <a:xfrm flipV="1">
              <a:off x="4862733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B6E27822-BC64-1F64-4C78-8E6C8DB30030}"/>
              </a:ext>
            </a:extLst>
          </p:cNvPr>
          <p:cNvGrpSpPr/>
          <p:nvPr/>
        </p:nvGrpSpPr>
        <p:grpSpPr>
          <a:xfrm>
            <a:off x="1959452" y="2394076"/>
            <a:ext cx="2528125" cy="1039032"/>
            <a:chOff x="1959452" y="2394076"/>
            <a:chExt cx="2528125" cy="1039032"/>
          </a:xfrm>
        </p:grpSpPr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4C625B6-4081-BD22-F833-9B1DD5F40ADB}"/>
                </a:ext>
              </a:extLst>
            </p:cNvPr>
            <p:cNvSpPr txBox="1"/>
            <p:nvPr/>
          </p:nvSpPr>
          <p:spPr>
            <a:xfrm>
              <a:off x="2853666" y="2394076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Top Up System (consumables) </a:t>
              </a:r>
            </a:p>
          </p:txBody>
        </p:sp>
        <p:sp>
          <p:nvSpPr>
            <p:cNvPr id="48" name="Virage 47">
              <a:extLst>
                <a:ext uri="{FF2B5EF4-FFF2-40B4-BE49-F238E27FC236}">
                  <a16:creationId xmlns:a16="http://schemas.microsoft.com/office/drawing/2014/main" id="{E81D53DC-3C01-7BF3-375A-2401374E36F9}"/>
                </a:ext>
              </a:extLst>
            </p:cNvPr>
            <p:cNvSpPr/>
            <p:nvPr/>
          </p:nvSpPr>
          <p:spPr>
            <a:xfrm>
              <a:off x="1959452" y="2398753"/>
              <a:ext cx="822017" cy="1034355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CA74A95A-2D6E-FDBF-B2B2-2B417078AF4F}"/>
              </a:ext>
            </a:extLst>
          </p:cNvPr>
          <p:cNvGrpSpPr/>
          <p:nvPr/>
        </p:nvGrpSpPr>
        <p:grpSpPr>
          <a:xfrm>
            <a:off x="1959452" y="3429000"/>
            <a:ext cx="2528125" cy="1063523"/>
            <a:chOff x="1959452" y="3429000"/>
            <a:chExt cx="2528125" cy="1063523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3785CC6C-2AE7-ACCD-1B9C-1A9738A10B71}"/>
                </a:ext>
              </a:extLst>
            </p:cNvPr>
            <p:cNvSpPr txBox="1"/>
            <p:nvPr/>
          </p:nvSpPr>
          <p:spPr>
            <a:xfrm>
              <a:off x="2853666" y="4092413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Inventory Management </a:t>
              </a:r>
            </a:p>
          </p:txBody>
        </p:sp>
        <p:sp>
          <p:nvSpPr>
            <p:cNvPr id="50" name="Virage 49">
              <a:extLst>
                <a:ext uri="{FF2B5EF4-FFF2-40B4-BE49-F238E27FC236}">
                  <a16:creationId xmlns:a16="http://schemas.microsoft.com/office/drawing/2014/main" id="{F7364644-F9EA-29B9-1D5A-B65716D0B8AC}"/>
                </a:ext>
              </a:extLst>
            </p:cNvPr>
            <p:cNvSpPr/>
            <p:nvPr/>
          </p:nvSpPr>
          <p:spPr>
            <a:xfrm flipV="1">
              <a:off x="1959452" y="3429000"/>
              <a:ext cx="822017" cy="1063522"/>
            </a:xfrm>
            <a:prstGeom prst="bentArrow">
              <a:avLst>
                <a:gd name="adj1" fmla="val 22650"/>
                <a:gd name="adj2" fmla="val 25392"/>
                <a:gd name="adj3" fmla="val 28133"/>
                <a:gd name="adj4" fmla="val 4375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04726F0A-D633-7788-2F90-4DAC87009333}"/>
              </a:ext>
            </a:extLst>
          </p:cNvPr>
          <p:cNvGrpSpPr/>
          <p:nvPr/>
        </p:nvGrpSpPr>
        <p:grpSpPr>
          <a:xfrm>
            <a:off x="1294327" y="1227222"/>
            <a:ext cx="3193252" cy="4798040"/>
            <a:chOff x="1294327" y="1227222"/>
            <a:chExt cx="3193252" cy="4798040"/>
          </a:xfrm>
        </p:grpSpPr>
        <p:sp>
          <p:nvSpPr>
            <p:cNvPr id="106" name="Flèche vers la droite 105">
              <a:extLst>
                <a:ext uri="{FF2B5EF4-FFF2-40B4-BE49-F238E27FC236}">
                  <a16:creationId xmlns:a16="http://schemas.microsoft.com/office/drawing/2014/main" id="{D71D1748-A9F8-FB13-2BCA-A04276831686}"/>
                </a:ext>
              </a:extLst>
            </p:cNvPr>
            <p:cNvSpPr/>
            <p:nvPr/>
          </p:nvSpPr>
          <p:spPr>
            <a:xfrm>
              <a:off x="1294327" y="3198515"/>
              <a:ext cx="1487142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96E8209-8BC3-DEA6-C96E-64C1A4969E89}"/>
                </a:ext>
              </a:extLst>
            </p:cNvPr>
            <p:cNvSpPr txBox="1"/>
            <p:nvPr/>
          </p:nvSpPr>
          <p:spPr>
            <a:xfrm>
              <a:off x="2853666" y="3228945"/>
              <a:ext cx="1633911" cy="400110"/>
            </a:xfrm>
            <a:prstGeom prst="rect">
              <a:avLst/>
            </a:prstGeom>
            <a:solidFill>
              <a:schemeClr val="accent2"/>
            </a:solidFill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Data extraction file </a:t>
              </a:r>
              <a:r>
                <a:rPr lang="en-US" sz="1000" dirty="0" err="1"/>
                <a:t>e.g.finance</a:t>
              </a:r>
              <a:r>
                <a:rPr lang="en-US" sz="1000" dirty="0"/>
                <a:t> 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972C45E-BBF9-99D8-6C0E-6CD28D3AD6C2}"/>
                </a:ext>
              </a:extLst>
            </p:cNvPr>
            <p:cNvSpPr/>
            <p:nvPr/>
          </p:nvSpPr>
          <p:spPr>
            <a:xfrm>
              <a:off x="2837135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Contract Management </a:t>
              </a:r>
            </a:p>
          </p:txBody>
        </p: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46A6F090-06A2-518D-7174-EC2E8550B1FF}"/>
                </a:ext>
              </a:extLst>
            </p:cNvPr>
            <p:cNvCxnSpPr/>
            <p:nvPr/>
          </p:nvCxnSpPr>
          <p:spPr>
            <a:xfrm flipV="1">
              <a:off x="2461981" y="1227222"/>
              <a:ext cx="0" cy="4798040"/>
            </a:xfrm>
            <a:prstGeom prst="line">
              <a:avLst/>
            </a:prstGeom>
            <a:ln w="25400">
              <a:solidFill>
                <a:schemeClr val="bg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7199D16D-1474-CB47-B2F2-9039586027D1}"/>
              </a:ext>
            </a:extLst>
          </p:cNvPr>
          <p:cNvGrpSpPr/>
          <p:nvPr/>
        </p:nvGrpSpPr>
        <p:grpSpPr>
          <a:xfrm>
            <a:off x="428336" y="2829914"/>
            <a:ext cx="1658491" cy="3195348"/>
            <a:chOff x="428336" y="2829914"/>
            <a:chExt cx="1658491" cy="3195348"/>
          </a:xfrm>
        </p:grpSpPr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ED82B990-0B51-0EAE-9423-64A2590C47EC}"/>
                </a:ext>
              </a:extLst>
            </p:cNvPr>
            <p:cNvSpPr txBox="1"/>
            <p:nvPr/>
          </p:nvSpPr>
          <p:spPr>
            <a:xfrm>
              <a:off x="428336" y="3823677"/>
              <a:ext cx="1426321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Central Repository (of catalogue data) </a:t>
              </a:r>
            </a:p>
          </p:txBody>
        </p:sp>
        <p:pic>
          <p:nvPicPr>
            <p:cNvPr id="76" name="Image 7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0CA63547-276E-59D1-17E0-76B5192F8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55348" y="2829914"/>
              <a:ext cx="614860" cy="848083"/>
            </a:xfrm>
            <a:prstGeom prst="rect">
              <a:avLst/>
            </a:prstGeom>
          </p:spPr>
        </p:pic>
        <p:pic>
          <p:nvPicPr>
            <p:cNvPr id="8" name="Image 7" descr="Une image contenant logo, symbole, Graphique, cercle&#10;&#10;Description générée automatiquement">
              <a:extLst>
                <a:ext uri="{FF2B5EF4-FFF2-40B4-BE49-F238E27FC236}">
                  <a16:creationId xmlns:a16="http://schemas.microsoft.com/office/drawing/2014/main" id="{2525C356-C5C4-33AB-8C46-C1B8E9F88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47827" y="3337552"/>
              <a:ext cx="398796" cy="398796"/>
            </a:xfrm>
            <a:prstGeom prst="rect">
              <a:avLst/>
            </a:prstGeom>
          </p:spPr>
        </p:pic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357E34A-4C67-7E42-6AC2-AF6C115E355D}"/>
                </a:ext>
              </a:extLst>
            </p:cNvPr>
            <p:cNvSpPr/>
            <p:nvPr/>
          </p:nvSpPr>
          <p:spPr>
            <a:xfrm>
              <a:off x="436383" y="5503956"/>
              <a:ext cx="1650444" cy="521306"/>
            </a:xfrm>
            <a:prstGeom prst="rect">
              <a:avLst/>
            </a:prstGeom>
            <a:solidFill>
              <a:schemeClr val="accent4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Customer service            </a:t>
              </a:r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481E53D2-5E06-21F0-EF49-55D87BDDAA98}"/>
                </a:ext>
              </a:extLst>
            </p:cNvPr>
            <p:cNvSpPr txBox="1"/>
            <p:nvPr/>
          </p:nvSpPr>
          <p:spPr>
            <a:xfrm>
              <a:off x="436384" y="5158276"/>
              <a:ext cx="16504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Support Systems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70414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Products available when required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Ordering of products is simplified and more time efficient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5A2DB0-9A3D-6DA9-EAE6-AD0374B523AE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Less</a:t>
            </a:r>
            <a:r>
              <a:rPr lang="fr-FR" dirty="0"/>
              <a:t> time </a:t>
            </a:r>
            <a:r>
              <a:rPr lang="fr-FR" dirty="0" err="1"/>
              <a:t>wasted</a:t>
            </a:r>
            <a:r>
              <a:rPr lang="fr-FR" dirty="0"/>
              <a:t> in </a:t>
            </a:r>
            <a:r>
              <a:rPr lang="fr-FR" dirty="0" err="1"/>
              <a:t>ordering</a:t>
            </a:r>
            <a:r>
              <a:rPr lang="fr-FR" dirty="0"/>
              <a:t> and stock </a:t>
            </a:r>
            <a:r>
              <a:rPr lang="fr-FR" dirty="0" err="1"/>
              <a:t>review</a:t>
            </a:r>
            <a:r>
              <a:rPr lang="fr-FR" dirty="0"/>
              <a:t>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Accurate</a:t>
            </a:r>
            <a:r>
              <a:rPr lang="fr-FR" dirty="0"/>
              <a:t> </a:t>
            </a:r>
            <a:r>
              <a:rPr lang="fr-FR" dirty="0" err="1"/>
              <a:t>ordering</a:t>
            </a:r>
            <a:r>
              <a:rPr lang="fr-FR" dirty="0"/>
              <a:t> and </a:t>
            </a:r>
            <a:r>
              <a:rPr lang="fr-FR" dirty="0" err="1"/>
              <a:t>receipting</a:t>
            </a:r>
            <a:r>
              <a:rPr lang="fr-FR" dirty="0"/>
              <a:t> of </a:t>
            </a:r>
            <a:r>
              <a:rPr lang="fr-FR" dirty="0" err="1"/>
              <a:t>products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Recall</a:t>
            </a:r>
            <a:r>
              <a:rPr lang="fr-FR" dirty="0"/>
              <a:t> of </a:t>
            </a:r>
            <a:r>
              <a:rPr lang="fr-FR" dirty="0" err="1"/>
              <a:t>products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efficient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Reduction of </a:t>
            </a:r>
            <a:r>
              <a:rPr lang="fr-FR" dirty="0" err="1"/>
              <a:t>waste</a:t>
            </a:r>
            <a:r>
              <a:rPr lang="fr-FR" dirty="0"/>
              <a:t> and obsolescence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815B5E0-E8A4-1333-CA76-BEA1996776A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09611CDE-2A24-24E5-715D-0E489CDA7732}"/>
              </a:ext>
            </a:extLst>
          </p:cNvPr>
          <p:cNvGrpSpPr/>
          <p:nvPr/>
        </p:nvGrpSpPr>
        <p:grpSpPr>
          <a:xfrm>
            <a:off x="1857629" y="1340274"/>
            <a:ext cx="3418373" cy="1946683"/>
            <a:chOff x="1857629" y="1340274"/>
            <a:chExt cx="3418373" cy="1946683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1857629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3124114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validates the received data according to its internal standards.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3943416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7" name="Image 66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E244980A-B574-3F7B-63F9-A17170419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59644" y="1340274"/>
              <a:ext cx="658838" cy="976898"/>
            </a:xfrm>
            <a:prstGeom prst="rect">
              <a:avLst/>
            </a:prstGeom>
          </p:spPr>
        </p:pic>
        <p:pic>
          <p:nvPicPr>
            <p:cNvPr id="65" name="Image 64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E669739-0D1E-4F6E-539C-C63F4F9BC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22417" y="1841712"/>
              <a:ext cx="592130" cy="424447"/>
            </a:xfrm>
            <a:prstGeom prst="rect">
              <a:avLst/>
            </a:prstGeom>
          </p:spPr>
        </p:pic>
      </p:grp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6444C167-AC10-DCF2-206B-077206A15CFB}"/>
              </a:ext>
            </a:extLst>
          </p:cNvPr>
          <p:cNvGrpSpPr/>
          <p:nvPr/>
        </p:nvGrpSpPr>
        <p:grpSpPr>
          <a:xfrm>
            <a:off x="302655" y="1089061"/>
            <a:ext cx="11666738" cy="5156180"/>
            <a:chOff x="302655" y="1089061"/>
            <a:chExt cx="11666738" cy="5156180"/>
          </a:xfrm>
        </p:grpSpPr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50E9324D-DF85-1E98-C56C-1874A2556254}"/>
                </a:ext>
              </a:extLst>
            </p:cNvPr>
            <p:cNvSpPr txBox="1"/>
            <p:nvPr/>
          </p:nvSpPr>
          <p:spPr>
            <a:xfrm>
              <a:off x="302655" y="5229578"/>
              <a:ext cx="2351672" cy="101566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</a:rPr>
                <a:t>This process may include intermediate players (IMS SP or SP managing the catalogue) depending on the specific infrastructure and tools used by the vendor and hospital.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24E8753-D89B-C1E2-53CA-4FA670B6952A}"/>
                </a:ext>
              </a:extLst>
            </p:cNvPr>
            <p:cNvSpPr/>
            <p:nvPr/>
          </p:nvSpPr>
          <p:spPr>
            <a:xfrm>
              <a:off x="2702103" y="1089061"/>
              <a:ext cx="9267290" cy="5095982"/>
            </a:xfrm>
            <a:prstGeom prst="rect">
              <a:avLst/>
            </a:prstGeom>
            <a:noFill/>
            <a:ln w="1270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735658"/>
            <a:chOff x="92653" y="1003437"/>
            <a:chExt cx="3327432" cy="5735658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492874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3621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360DB840-8285-F7F0-98AA-E65D916A90AB}"/>
              </a:ext>
            </a:extLst>
          </p:cNvPr>
          <p:cNvGrpSpPr/>
          <p:nvPr/>
        </p:nvGrpSpPr>
        <p:grpSpPr>
          <a:xfrm>
            <a:off x="4314892" y="1340274"/>
            <a:ext cx="3843684" cy="2100571"/>
            <a:chOff x="4314892" y="1340274"/>
            <a:chExt cx="3843684" cy="2100571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86E78F7-B15D-D8AC-7111-8E58B980CC13}"/>
                </a:ext>
              </a:extLst>
            </p:cNvPr>
            <p:cNvSpPr txBox="1"/>
            <p:nvPr/>
          </p:nvSpPr>
          <p:spPr>
            <a:xfrm>
              <a:off x="6006688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executes the </a:t>
              </a:r>
              <a:r>
                <a:rPr lang="en-US" sz="1000" dirty="0" err="1"/>
                <a:t>synchronisation</a:t>
              </a:r>
              <a:r>
                <a:rPr lang="en-US" sz="1000" dirty="0"/>
                <a:t> process to compare and update data in its catalogue.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5ECBF96A-9351-77FF-9F39-307947B80184}"/>
                </a:ext>
              </a:extLst>
            </p:cNvPr>
            <p:cNvSpPr txBox="1"/>
            <p:nvPr/>
          </p:nvSpPr>
          <p:spPr>
            <a:xfrm>
              <a:off x="6825990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E07973AE-0340-FFC0-FFBA-ADDD1036DBB3}"/>
                </a:ext>
              </a:extLst>
            </p:cNvPr>
            <p:cNvSpPr/>
            <p:nvPr/>
          </p:nvSpPr>
          <p:spPr>
            <a:xfrm>
              <a:off x="4314892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0" name="Image 69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81B8ACBE-0890-D0EE-BEB2-4C54A07DF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93599" y="1340274"/>
              <a:ext cx="658838" cy="976898"/>
            </a:xfrm>
            <a:prstGeom prst="rect">
              <a:avLst/>
            </a:prstGeom>
          </p:spPr>
        </p:pic>
        <p:pic>
          <p:nvPicPr>
            <p:cNvPr id="71" name="Image 70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BF537660-2A5A-5F2F-1C36-824FF401B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13277" y="1340274"/>
              <a:ext cx="658838" cy="976898"/>
            </a:xfrm>
            <a:prstGeom prst="rect">
              <a:avLst/>
            </a:prstGeom>
          </p:spPr>
        </p:pic>
        <p:pic>
          <p:nvPicPr>
            <p:cNvPr id="72" name="Image 7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24E896FE-EE05-8362-D420-6755D2E5A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88208" y="1902032"/>
              <a:ext cx="592130" cy="424447"/>
            </a:xfrm>
            <a:prstGeom prst="rect">
              <a:avLst/>
            </a:prstGeom>
          </p:spPr>
        </p:pic>
        <p:sp>
          <p:nvSpPr>
            <p:cNvPr id="74" name="Flèche vers la droite 73">
              <a:extLst>
                <a:ext uri="{FF2B5EF4-FFF2-40B4-BE49-F238E27FC236}">
                  <a16:creationId xmlns:a16="http://schemas.microsoft.com/office/drawing/2014/main" id="{043A9D70-19EA-9F54-305A-34FA0ABFFF60}"/>
                </a:ext>
              </a:extLst>
            </p:cNvPr>
            <p:cNvSpPr/>
            <p:nvPr/>
          </p:nvSpPr>
          <p:spPr>
            <a:xfrm>
              <a:off x="6890516" y="1698695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5" name="Flèche vers la droite 74">
              <a:extLst>
                <a:ext uri="{FF2B5EF4-FFF2-40B4-BE49-F238E27FC236}">
                  <a16:creationId xmlns:a16="http://schemas.microsoft.com/office/drawing/2014/main" id="{5DC935FA-44DE-5188-A57B-9A0D9411FDEA}"/>
                </a:ext>
              </a:extLst>
            </p:cNvPr>
            <p:cNvSpPr/>
            <p:nvPr/>
          </p:nvSpPr>
          <p:spPr>
            <a:xfrm rot="10800000">
              <a:off x="6814973" y="1484148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09611CDE-2A24-24E5-715D-0E489CDA7732}"/>
              </a:ext>
            </a:extLst>
          </p:cNvPr>
          <p:cNvGrpSpPr/>
          <p:nvPr/>
        </p:nvGrpSpPr>
        <p:grpSpPr>
          <a:xfrm>
            <a:off x="1857629" y="1340274"/>
            <a:ext cx="3418373" cy="1946683"/>
            <a:chOff x="1857629" y="1340274"/>
            <a:chExt cx="3418373" cy="1946683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1857629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3124114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validates the received data according to its internal standards.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3943416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7" name="Image 66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E244980A-B574-3F7B-63F9-A17170419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59644" y="1340274"/>
              <a:ext cx="658838" cy="976898"/>
            </a:xfrm>
            <a:prstGeom prst="rect">
              <a:avLst/>
            </a:prstGeom>
          </p:spPr>
        </p:pic>
        <p:pic>
          <p:nvPicPr>
            <p:cNvPr id="65" name="Image 64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E669739-0D1E-4F6E-539C-C63F4F9BC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22417" y="1841712"/>
              <a:ext cx="592130" cy="424447"/>
            </a:xfrm>
            <a:prstGeom prst="rect">
              <a:avLst/>
            </a:prstGeom>
          </p:spPr>
        </p:pic>
      </p:grp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6444C167-AC10-DCF2-206B-077206A15CFB}"/>
              </a:ext>
            </a:extLst>
          </p:cNvPr>
          <p:cNvGrpSpPr/>
          <p:nvPr/>
        </p:nvGrpSpPr>
        <p:grpSpPr>
          <a:xfrm>
            <a:off x="302655" y="1089061"/>
            <a:ext cx="11666738" cy="5156180"/>
            <a:chOff x="302655" y="1089061"/>
            <a:chExt cx="11666738" cy="5156180"/>
          </a:xfrm>
        </p:grpSpPr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50E9324D-DF85-1E98-C56C-1874A2556254}"/>
                </a:ext>
              </a:extLst>
            </p:cNvPr>
            <p:cNvSpPr txBox="1"/>
            <p:nvPr/>
          </p:nvSpPr>
          <p:spPr>
            <a:xfrm>
              <a:off x="302655" y="5229578"/>
              <a:ext cx="2351672" cy="101566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</a:rPr>
                <a:t>This process may include intermediate players (IMS SP or SP managing the catalogue) depending on the specific infrastructure and tools used by the vendor and hospital.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24E8753-D89B-C1E2-53CA-4FA670B6952A}"/>
                </a:ext>
              </a:extLst>
            </p:cNvPr>
            <p:cNvSpPr/>
            <p:nvPr/>
          </p:nvSpPr>
          <p:spPr>
            <a:xfrm>
              <a:off x="2702103" y="1089061"/>
              <a:ext cx="9267290" cy="5095982"/>
            </a:xfrm>
            <a:prstGeom prst="rect">
              <a:avLst/>
            </a:prstGeom>
            <a:noFill/>
            <a:ln w="1270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735658"/>
            <a:chOff x="92653" y="1003437"/>
            <a:chExt cx="3327432" cy="5735658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492874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4896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1B637CA5-48BD-B784-0BAB-99EF0674C429}"/>
              </a:ext>
            </a:extLst>
          </p:cNvPr>
          <p:cNvGrpSpPr/>
          <p:nvPr/>
        </p:nvGrpSpPr>
        <p:grpSpPr>
          <a:xfrm>
            <a:off x="7524500" y="1711418"/>
            <a:ext cx="3300020" cy="1729427"/>
            <a:chOff x="7524500" y="1711418"/>
            <a:chExt cx="3300020" cy="1729427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E681E51-4AFF-D6F7-1480-490739DA6E54}"/>
                </a:ext>
              </a:extLst>
            </p:cNvPr>
            <p:cNvSpPr txBox="1"/>
            <p:nvPr/>
          </p:nvSpPr>
          <p:spPr>
            <a:xfrm>
              <a:off x="8672632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Quality checks are performed to verify the accuracy and validity of the synchronized data.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5F46A78F-7A61-5C9D-59B9-3716264D9A71}"/>
                </a:ext>
              </a:extLst>
            </p:cNvPr>
            <p:cNvSpPr txBox="1"/>
            <p:nvPr/>
          </p:nvSpPr>
          <p:spPr>
            <a:xfrm>
              <a:off x="9491934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Flèche vers la droite 48">
              <a:extLst>
                <a:ext uri="{FF2B5EF4-FFF2-40B4-BE49-F238E27FC236}">
                  <a16:creationId xmlns:a16="http://schemas.microsoft.com/office/drawing/2014/main" id="{78C84C04-9DB6-2E4A-6FC9-FD74E9673128}"/>
                </a:ext>
              </a:extLst>
            </p:cNvPr>
            <p:cNvSpPr/>
            <p:nvPr/>
          </p:nvSpPr>
          <p:spPr>
            <a:xfrm>
              <a:off x="7524500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9" name="Image 7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45F2F13-8C17-9F1D-A40A-E7497B657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63325" y="1756558"/>
              <a:ext cx="817945" cy="390383"/>
            </a:xfrm>
            <a:prstGeom prst="rect">
              <a:avLst/>
            </a:prstGeom>
          </p:spPr>
        </p:pic>
        <p:pic>
          <p:nvPicPr>
            <p:cNvPr id="80" name="Image 7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F0B8E12F-EA4A-E0DD-0ED2-3E6E86651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85205" y="1902032"/>
              <a:ext cx="592130" cy="424447"/>
            </a:xfrm>
            <a:prstGeom prst="rect">
              <a:avLst/>
            </a:prstGeom>
          </p:spPr>
        </p:pic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360DB840-8285-F7F0-98AA-E65D916A90AB}"/>
              </a:ext>
            </a:extLst>
          </p:cNvPr>
          <p:cNvGrpSpPr/>
          <p:nvPr/>
        </p:nvGrpSpPr>
        <p:grpSpPr>
          <a:xfrm>
            <a:off x="4314892" y="1340274"/>
            <a:ext cx="3843684" cy="2100571"/>
            <a:chOff x="4314892" y="1340274"/>
            <a:chExt cx="3843684" cy="2100571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86E78F7-B15D-D8AC-7111-8E58B980CC13}"/>
                </a:ext>
              </a:extLst>
            </p:cNvPr>
            <p:cNvSpPr txBox="1"/>
            <p:nvPr/>
          </p:nvSpPr>
          <p:spPr>
            <a:xfrm>
              <a:off x="6006688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executes the </a:t>
              </a:r>
              <a:r>
                <a:rPr lang="en-US" sz="1000" dirty="0" err="1"/>
                <a:t>synchronisation</a:t>
              </a:r>
              <a:r>
                <a:rPr lang="en-US" sz="1000" dirty="0"/>
                <a:t> process to compare and update data in its catalogue.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5ECBF96A-9351-77FF-9F39-307947B80184}"/>
                </a:ext>
              </a:extLst>
            </p:cNvPr>
            <p:cNvSpPr txBox="1"/>
            <p:nvPr/>
          </p:nvSpPr>
          <p:spPr>
            <a:xfrm>
              <a:off x="6825990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E07973AE-0340-FFC0-FFBA-ADDD1036DBB3}"/>
                </a:ext>
              </a:extLst>
            </p:cNvPr>
            <p:cNvSpPr/>
            <p:nvPr/>
          </p:nvSpPr>
          <p:spPr>
            <a:xfrm>
              <a:off x="4314892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0" name="Image 69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81B8ACBE-0890-D0EE-BEB2-4C54A07DF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93599" y="1340274"/>
              <a:ext cx="658838" cy="976898"/>
            </a:xfrm>
            <a:prstGeom prst="rect">
              <a:avLst/>
            </a:prstGeom>
          </p:spPr>
        </p:pic>
        <p:pic>
          <p:nvPicPr>
            <p:cNvPr id="71" name="Image 70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BF537660-2A5A-5F2F-1C36-824FF401B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13277" y="1340274"/>
              <a:ext cx="658838" cy="976898"/>
            </a:xfrm>
            <a:prstGeom prst="rect">
              <a:avLst/>
            </a:prstGeom>
          </p:spPr>
        </p:pic>
        <p:pic>
          <p:nvPicPr>
            <p:cNvPr id="72" name="Image 7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24E896FE-EE05-8362-D420-6755D2E5A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88208" y="1902032"/>
              <a:ext cx="592130" cy="424447"/>
            </a:xfrm>
            <a:prstGeom prst="rect">
              <a:avLst/>
            </a:prstGeom>
          </p:spPr>
        </p:pic>
        <p:sp>
          <p:nvSpPr>
            <p:cNvPr id="74" name="Flèche vers la droite 73">
              <a:extLst>
                <a:ext uri="{FF2B5EF4-FFF2-40B4-BE49-F238E27FC236}">
                  <a16:creationId xmlns:a16="http://schemas.microsoft.com/office/drawing/2014/main" id="{043A9D70-19EA-9F54-305A-34FA0ABFFF60}"/>
                </a:ext>
              </a:extLst>
            </p:cNvPr>
            <p:cNvSpPr/>
            <p:nvPr/>
          </p:nvSpPr>
          <p:spPr>
            <a:xfrm>
              <a:off x="6890516" y="1698695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5" name="Flèche vers la droite 74">
              <a:extLst>
                <a:ext uri="{FF2B5EF4-FFF2-40B4-BE49-F238E27FC236}">
                  <a16:creationId xmlns:a16="http://schemas.microsoft.com/office/drawing/2014/main" id="{5DC935FA-44DE-5188-A57B-9A0D9411FDEA}"/>
                </a:ext>
              </a:extLst>
            </p:cNvPr>
            <p:cNvSpPr/>
            <p:nvPr/>
          </p:nvSpPr>
          <p:spPr>
            <a:xfrm rot="10800000">
              <a:off x="6814973" y="1484148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09611CDE-2A24-24E5-715D-0E489CDA7732}"/>
              </a:ext>
            </a:extLst>
          </p:cNvPr>
          <p:cNvGrpSpPr/>
          <p:nvPr/>
        </p:nvGrpSpPr>
        <p:grpSpPr>
          <a:xfrm>
            <a:off x="1857629" y="1340274"/>
            <a:ext cx="3418373" cy="1946683"/>
            <a:chOff x="1857629" y="1340274"/>
            <a:chExt cx="3418373" cy="1946683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1857629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3124114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validates the received data according to its internal standards.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3943416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7" name="Image 66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E244980A-B574-3F7B-63F9-A17170419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59644" y="1340274"/>
              <a:ext cx="658838" cy="976898"/>
            </a:xfrm>
            <a:prstGeom prst="rect">
              <a:avLst/>
            </a:prstGeom>
          </p:spPr>
        </p:pic>
        <p:pic>
          <p:nvPicPr>
            <p:cNvPr id="65" name="Image 64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E669739-0D1E-4F6E-539C-C63F4F9BC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22417" y="1841712"/>
              <a:ext cx="592130" cy="424447"/>
            </a:xfrm>
            <a:prstGeom prst="rect">
              <a:avLst/>
            </a:prstGeom>
          </p:spPr>
        </p:pic>
      </p:grp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6444C167-AC10-DCF2-206B-077206A15CFB}"/>
              </a:ext>
            </a:extLst>
          </p:cNvPr>
          <p:cNvGrpSpPr/>
          <p:nvPr/>
        </p:nvGrpSpPr>
        <p:grpSpPr>
          <a:xfrm>
            <a:off x="302655" y="1089061"/>
            <a:ext cx="11666738" cy="5156180"/>
            <a:chOff x="302655" y="1089061"/>
            <a:chExt cx="11666738" cy="5156180"/>
          </a:xfrm>
        </p:grpSpPr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50E9324D-DF85-1E98-C56C-1874A2556254}"/>
                </a:ext>
              </a:extLst>
            </p:cNvPr>
            <p:cNvSpPr txBox="1"/>
            <p:nvPr/>
          </p:nvSpPr>
          <p:spPr>
            <a:xfrm>
              <a:off x="302655" y="5229578"/>
              <a:ext cx="2351672" cy="101566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</a:rPr>
                <a:t>This process may include intermediate players (IMS SP or SP managing the catalogue) depending on the specific infrastructure and tools used by the vendor and hospital.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24E8753-D89B-C1E2-53CA-4FA670B6952A}"/>
                </a:ext>
              </a:extLst>
            </p:cNvPr>
            <p:cNvSpPr/>
            <p:nvPr/>
          </p:nvSpPr>
          <p:spPr>
            <a:xfrm>
              <a:off x="2702103" y="1089061"/>
              <a:ext cx="9267290" cy="5095982"/>
            </a:xfrm>
            <a:prstGeom prst="rect">
              <a:avLst/>
            </a:prstGeom>
            <a:noFill/>
            <a:ln w="1270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735658"/>
            <a:chOff x="92653" y="1003437"/>
            <a:chExt cx="3327432" cy="5735658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492874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93773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EE07AD6B-45AD-4F00-0895-9C746A58985C}"/>
              </a:ext>
            </a:extLst>
          </p:cNvPr>
          <p:cNvGrpSpPr/>
          <p:nvPr/>
        </p:nvGrpSpPr>
        <p:grpSpPr>
          <a:xfrm>
            <a:off x="8672632" y="1841712"/>
            <a:ext cx="3039804" cy="3879804"/>
            <a:chOff x="8672632" y="1841712"/>
            <a:chExt cx="3039804" cy="3879804"/>
          </a:xfrm>
        </p:grpSpPr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474DF6D-D27C-85E4-BA49-00BBE657BA6F}"/>
                </a:ext>
              </a:extLst>
            </p:cNvPr>
            <p:cNvSpPr txBox="1"/>
            <p:nvPr/>
          </p:nvSpPr>
          <p:spPr>
            <a:xfrm>
              <a:off x="8672632" y="5013630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Any discrepancies or inconsistencies in </a:t>
              </a:r>
              <a:r>
                <a:rPr lang="en-US" sz="1000" dirty="0" err="1"/>
                <a:t>synchronised</a:t>
              </a:r>
              <a:r>
                <a:rPr lang="en-US" sz="1000" dirty="0"/>
                <a:t> data are identified and resolved.</a:t>
              </a:r>
            </a:p>
          </p:txBody>
        </p:sp>
        <p:sp>
          <p:nvSpPr>
            <p:cNvPr id="52" name="Demi-tour 51">
              <a:extLst>
                <a:ext uri="{FF2B5EF4-FFF2-40B4-BE49-F238E27FC236}">
                  <a16:creationId xmlns:a16="http://schemas.microsoft.com/office/drawing/2014/main" id="{E5F37F88-880F-320F-E60C-72FE39C83F89}"/>
                </a:ext>
              </a:extLst>
            </p:cNvPr>
            <p:cNvSpPr/>
            <p:nvPr/>
          </p:nvSpPr>
          <p:spPr>
            <a:xfrm rot="5400000">
              <a:off x="9401353" y="2442000"/>
              <a:ext cx="2911371" cy="1710795"/>
            </a:xfrm>
            <a:prstGeom prst="uturnArrow">
              <a:avLst>
                <a:gd name="adj1" fmla="val 13590"/>
                <a:gd name="adj2" fmla="val 12989"/>
                <a:gd name="adj3" fmla="val 14190"/>
                <a:gd name="adj4" fmla="val 43750"/>
                <a:gd name="adj5" fmla="val 75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pic>
          <p:nvPicPr>
            <p:cNvPr id="82" name="Image 81" descr="Une image contenant triangle, ligne&#10;&#10;Description générée automatiquement">
              <a:extLst>
                <a:ext uri="{FF2B5EF4-FFF2-40B4-BE49-F238E27FC236}">
                  <a16:creationId xmlns:a16="http://schemas.microsoft.com/office/drawing/2014/main" id="{4F78B359-541F-CA7E-0EA6-E7A047600E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92778" y="4034665"/>
              <a:ext cx="760165" cy="678133"/>
            </a:xfrm>
            <a:prstGeom prst="rect">
              <a:avLst/>
            </a:prstGeom>
          </p:spPr>
        </p:pic>
        <p:pic>
          <p:nvPicPr>
            <p:cNvPr id="98" name="Image 97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6289298-0FF3-C562-C373-2475A09E3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50984" y="4380509"/>
              <a:ext cx="592130" cy="424447"/>
            </a:xfrm>
            <a:prstGeom prst="rect">
              <a:avLst/>
            </a:prstGeom>
          </p:spPr>
        </p:pic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1B637CA5-48BD-B784-0BAB-99EF0674C429}"/>
              </a:ext>
            </a:extLst>
          </p:cNvPr>
          <p:cNvGrpSpPr/>
          <p:nvPr/>
        </p:nvGrpSpPr>
        <p:grpSpPr>
          <a:xfrm>
            <a:off x="7524500" y="1711418"/>
            <a:ext cx="3300020" cy="1729427"/>
            <a:chOff x="7524500" y="1711418"/>
            <a:chExt cx="3300020" cy="1729427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E681E51-4AFF-D6F7-1480-490739DA6E54}"/>
                </a:ext>
              </a:extLst>
            </p:cNvPr>
            <p:cNvSpPr txBox="1"/>
            <p:nvPr/>
          </p:nvSpPr>
          <p:spPr>
            <a:xfrm>
              <a:off x="8672632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Quality checks are performed to verify the accuracy and validity of the synchronized data.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5F46A78F-7A61-5C9D-59B9-3716264D9A71}"/>
                </a:ext>
              </a:extLst>
            </p:cNvPr>
            <p:cNvSpPr txBox="1"/>
            <p:nvPr/>
          </p:nvSpPr>
          <p:spPr>
            <a:xfrm>
              <a:off x="9491934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Flèche vers la droite 48">
              <a:extLst>
                <a:ext uri="{FF2B5EF4-FFF2-40B4-BE49-F238E27FC236}">
                  <a16:creationId xmlns:a16="http://schemas.microsoft.com/office/drawing/2014/main" id="{78C84C04-9DB6-2E4A-6FC9-FD74E9673128}"/>
                </a:ext>
              </a:extLst>
            </p:cNvPr>
            <p:cNvSpPr/>
            <p:nvPr/>
          </p:nvSpPr>
          <p:spPr>
            <a:xfrm>
              <a:off x="7524500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9" name="Image 7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45F2F13-8C17-9F1D-A40A-E7497B657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63325" y="1756558"/>
              <a:ext cx="817945" cy="390383"/>
            </a:xfrm>
            <a:prstGeom prst="rect">
              <a:avLst/>
            </a:prstGeom>
          </p:spPr>
        </p:pic>
        <p:pic>
          <p:nvPicPr>
            <p:cNvPr id="80" name="Image 7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F0B8E12F-EA4A-E0DD-0ED2-3E6E86651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85205" y="1902032"/>
              <a:ext cx="592130" cy="424447"/>
            </a:xfrm>
            <a:prstGeom prst="rect">
              <a:avLst/>
            </a:prstGeom>
          </p:spPr>
        </p:pic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360DB840-8285-F7F0-98AA-E65D916A90AB}"/>
              </a:ext>
            </a:extLst>
          </p:cNvPr>
          <p:cNvGrpSpPr/>
          <p:nvPr/>
        </p:nvGrpSpPr>
        <p:grpSpPr>
          <a:xfrm>
            <a:off x="4314892" y="1340274"/>
            <a:ext cx="3843684" cy="2100571"/>
            <a:chOff x="4314892" y="1340274"/>
            <a:chExt cx="3843684" cy="2100571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86E78F7-B15D-D8AC-7111-8E58B980CC13}"/>
                </a:ext>
              </a:extLst>
            </p:cNvPr>
            <p:cNvSpPr txBox="1"/>
            <p:nvPr/>
          </p:nvSpPr>
          <p:spPr>
            <a:xfrm>
              <a:off x="6006688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executes the </a:t>
              </a:r>
              <a:r>
                <a:rPr lang="en-US" sz="1000" dirty="0" err="1"/>
                <a:t>synchronisation</a:t>
              </a:r>
              <a:r>
                <a:rPr lang="en-US" sz="1000" dirty="0"/>
                <a:t> process to compare and update data in its catalogue.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5ECBF96A-9351-77FF-9F39-307947B80184}"/>
                </a:ext>
              </a:extLst>
            </p:cNvPr>
            <p:cNvSpPr txBox="1"/>
            <p:nvPr/>
          </p:nvSpPr>
          <p:spPr>
            <a:xfrm>
              <a:off x="6825990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E07973AE-0340-FFC0-FFBA-ADDD1036DBB3}"/>
                </a:ext>
              </a:extLst>
            </p:cNvPr>
            <p:cNvSpPr/>
            <p:nvPr/>
          </p:nvSpPr>
          <p:spPr>
            <a:xfrm>
              <a:off x="4314892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0" name="Image 69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81B8ACBE-0890-D0EE-BEB2-4C54A07DF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393599" y="1340274"/>
              <a:ext cx="658838" cy="976898"/>
            </a:xfrm>
            <a:prstGeom prst="rect">
              <a:avLst/>
            </a:prstGeom>
          </p:spPr>
        </p:pic>
        <p:pic>
          <p:nvPicPr>
            <p:cNvPr id="71" name="Image 70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BF537660-2A5A-5F2F-1C36-824FF401B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13277" y="1340274"/>
              <a:ext cx="658838" cy="976898"/>
            </a:xfrm>
            <a:prstGeom prst="rect">
              <a:avLst/>
            </a:prstGeom>
          </p:spPr>
        </p:pic>
        <p:pic>
          <p:nvPicPr>
            <p:cNvPr id="72" name="Image 7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24E896FE-EE05-8362-D420-6755D2E5A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88208" y="1902032"/>
              <a:ext cx="592130" cy="424447"/>
            </a:xfrm>
            <a:prstGeom prst="rect">
              <a:avLst/>
            </a:prstGeom>
          </p:spPr>
        </p:pic>
        <p:sp>
          <p:nvSpPr>
            <p:cNvPr id="74" name="Flèche vers la droite 73">
              <a:extLst>
                <a:ext uri="{FF2B5EF4-FFF2-40B4-BE49-F238E27FC236}">
                  <a16:creationId xmlns:a16="http://schemas.microsoft.com/office/drawing/2014/main" id="{043A9D70-19EA-9F54-305A-34FA0ABFFF60}"/>
                </a:ext>
              </a:extLst>
            </p:cNvPr>
            <p:cNvSpPr/>
            <p:nvPr/>
          </p:nvSpPr>
          <p:spPr>
            <a:xfrm>
              <a:off x="6890516" y="1698695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5" name="Flèche vers la droite 74">
              <a:extLst>
                <a:ext uri="{FF2B5EF4-FFF2-40B4-BE49-F238E27FC236}">
                  <a16:creationId xmlns:a16="http://schemas.microsoft.com/office/drawing/2014/main" id="{5DC935FA-44DE-5188-A57B-9A0D9411FDEA}"/>
                </a:ext>
              </a:extLst>
            </p:cNvPr>
            <p:cNvSpPr/>
            <p:nvPr/>
          </p:nvSpPr>
          <p:spPr>
            <a:xfrm rot="10800000">
              <a:off x="6814973" y="1484148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09611CDE-2A24-24E5-715D-0E489CDA7732}"/>
              </a:ext>
            </a:extLst>
          </p:cNvPr>
          <p:cNvGrpSpPr/>
          <p:nvPr/>
        </p:nvGrpSpPr>
        <p:grpSpPr>
          <a:xfrm>
            <a:off x="1857629" y="1340274"/>
            <a:ext cx="3418373" cy="1946683"/>
            <a:chOff x="1857629" y="1340274"/>
            <a:chExt cx="3418373" cy="1946683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1857629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3124114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validates the received data according to its internal standards.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3943416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7" name="Image 66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E244980A-B574-3F7B-63F9-A17170419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59644" y="1340274"/>
              <a:ext cx="658838" cy="976898"/>
            </a:xfrm>
            <a:prstGeom prst="rect">
              <a:avLst/>
            </a:prstGeom>
          </p:spPr>
        </p:pic>
        <p:pic>
          <p:nvPicPr>
            <p:cNvPr id="65" name="Image 64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E669739-0D1E-4F6E-539C-C63F4F9BC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22417" y="1841712"/>
              <a:ext cx="592130" cy="424447"/>
            </a:xfrm>
            <a:prstGeom prst="rect">
              <a:avLst/>
            </a:prstGeom>
          </p:spPr>
        </p:pic>
      </p:grp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6444C167-AC10-DCF2-206B-077206A15CFB}"/>
              </a:ext>
            </a:extLst>
          </p:cNvPr>
          <p:cNvGrpSpPr/>
          <p:nvPr/>
        </p:nvGrpSpPr>
        <p:grpSpPr>
          <a:xfrm>
            <a:off x="302655" y="1089061"/>
            <a:ext cx="11666738" cy="5156180"/>
            <a:chOff x="302655" y="1089061"/>
            <a:chExt cx="11666738" cy="5156180"/>
          </a:xfrm>
        </p:grpSpPr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50E9324D-DF85-1E98-C56C-1874A2556254}"/>
                </a:ext>
              </a:extLst>
            </p:cNvPr>
            <p:cNvSpPr txBox="1"/>
            <p:nvPr/>
          </p:nvSpPr>
          <p:spPr>
            <a:xfrm>
              <a:off x="302655" y="5229578"/>
              <a:ext cx="2351672" cy="101566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</a:rPr>
                <a:t>This process may include intermediate players (IMS SP or SP managing the catalogue) depending on the specific infrastructure and tools used by the vendor and hospital.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24E8753-D89B-C1E2-53CA-4FA670B6952A}"/>
                </a:ext>
              </a:extLst>
            </p:cNvPr>
            <p:cNvSpPr/>
            <p:nvPr/>
          </p:nvSpPr>
          <p:spPr>
            <a:xfrm>
              <a:off x="2702103" y="1089061"/>
              <a:ext cx="9267290" cy="5095982"/>
            </a:xfrm>
            <a:prstGeom prst="rect">
              <a:avLst/>
            </a:prstGeom>
            <a:noFill/>
            <a:ln w="1270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735658"/>
            <a:chOff x="92653" y="1003437"/>
            <a:chExt cx="3327432" cy="5735658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492874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48540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86BC664B-C636-D99D-4D2D-FC7B4CB48A5A}"/>
              </a:ext>
            </a:extLst>
          </p:cNvPr>
          <p:cNvGrpSpPr/>
          <p:nvPr/>
        </p:nvGrpSpPr>
        <p:grpSpPr>
          <a:xfrm>
            <a:off x="6006688" y="3735900"/>
            <a:ext cx="3737996" cy="2146476"/>
            <a:chOff x="6006688" y="3735900"/>
            <a:chExt cx="3737996" cy="2146476"/>
          </a:xfrm>
        </p:grpSpPr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1D0A3B2B-A209-9074-17D1-F5059BACA689}"/>
                </a:ext>
              </a:extLst>
            </p:cNvPr>
            <p:cNvSpPr txBox="1"/>
            <p:nvPr/>
          </p:nvSpPr>
          <p:spPr>
            <a:xfrm>
              <a:off x="6006688" y="5328378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Hospital master files are updated with the </a:t>
              </a:r>
              <a:r>
                <a:rPr lang="en-US" sz="1000" dirty="0" err="1"/>
                <a:t>synchronised</a:t>
              </a:r>
              <a:r>
                <a:rPr lang="en-US" sz="1000" dirty="0"/>
                <a:t> data.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3C482B32-7CE8-8076-88EB-35E76C3F104A}"/>
                </a:ext>
              </a:extLst>
            </p:cNvPr>
            <p:cNvSpPr txBox="1"/>
            <p:nvPr/>
          </p:nvSpPr>
          <p:spPr>
            <a:xfrm>
              <a:off x="6825990" y="5025644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1" name="Flèche vers la droite 50">
              <a:extLst>
                <a:ext uri="{FF2B5EF4-FFF2-40B4-BE49-F238E27FC236}">
                  <a16:creationId xmlns:a16="http://schemas.microsoft.com/office/drawing/2014/main" id="{A1BEBD0B-DB22-6BFB-E6B3-FD54EC67A732}"/>
                </a:ext>
              </a:extLst>
            </p:cNvPr>
            <p:cNvSpPr/>
            <p:nvPr/>
          </p:nvSpPr>
          <p:spPr>
            <a:xfrm rot="10800000">
              <a:off x="7694870" y="4292112"/>
              <a:ext cx="204981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84" name="Image 83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4DCBF0CA-A371-D049-040F-573D382902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05003" y="3735900"/>
              <a:ext cx="658838" cy="976898"/>
            </a:xfrm>
            <a:prstGeom prst="rect">
              <a:avLst/>
            </a:prstGeom>
          </p:spPr>
        </p:pic>
        <p:pic>
          <p:nvPicPr>
            <p:cNvPr id="85" name="Image 84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88530B5-631A-B56D-6BFE-E9D61D25B2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4530" y="3803663"/>
              <a:ext cx="658838" cy="976898"/>
            </a:xfrm>
            <a:prstGeom prst="rect">
              <a:avLst/>
            </a:prstGeom>
          </p:spPr>
        </p:pic>
        <p:pic>
          <p:nvPicPr>
            <p:cNvPr id="86" name="Image 8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D93E43EA-617D-360E-D253-BFDA16F33B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29307" y="3869919"/>
              <a:ext cx="658838" cy="976898"/>
            </a:xfrm>
            <a:prstGeom prst="rect">
              <a:avLst/>
            </a:prstGeom>
          </p:spPr>
        </p:pic>
        <p:pic>
          <p:nvPicPr>
            <p:cNvPr id="88" name="Image 87" descr="Une image contenant Graphique, symbole, graphisme, Police&#10;&#10;Description générée automatiquement">
              <a:extLst>
                <a:ext uri="{FF2B5EF4-FFF2-40B4-BE49-F238E27FC236}">
                  <a16:creationId xmlns:a16="http://schemas.microsoft.com/office/drawing/2014/main" id="{6092F8F6-061E-B1AA-0890-52B5DD9321A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00831" y="4376734"/>
              <a:ext cx="577603" cy="515717"/>
            </a:xfrm>
            <a:prstGeom prst="rect">
              <a:avLst/>
            </a:prstGeom>
          </p:spPr>
        </p:pic>
      </p:grp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EE07AD6B-45AD-4F00-0895-9C746A58985C}"/>
              </a:ext>
            </a:extLst>
          </p:cNvPr>
          <p:cNvGrpSpPr/>
          <p:nvPr/>
        </p:nvGrpSpPr>
        <p:grpSpPr>
          <a:xfrm>
            <a:off x="8672632" y="1841712"/>
            <a:ext cx="3039804" cy="3879804"/>
            <a:chOff x="8672632" y="1841712"/>
            <a:chExt cx="3039804" cy="3879804"/>
          </a:xfrm>
        </p:grpSpPr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474DF6D-D27C-85E4-BA49-00BBE657BA6F}"/>
                </a:ext>
              </a:extLst>
            </p:cNvPr>
            <p:cNvSpPr txBox="1"/>
            <p:nvPr/>
          </p:nvSpPr>
          <p:spPr>
            <a:xfrm>
              <a:off x="8672632" y="5013630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Any discrepancies or inconsistencies in </a:t>
              </a:r>
              <a:r>
                <a:rPr lang="en-US" sz="1000" dirty="0" err="1"/>
                <a:t>synchronised</a:t>
              </a:r>
              <a:r>
                <a:rPr lang="en-US" sz="1000" dirty="0"/>
                <a:t> data are identified and resolved.</a:t>
              </a:r>
            </a:p>
          </p:txBody>
        </p:sp>
        <p:sp>
          <p:nvSpPr>
            <p:cNvPr id="52" name="Demi-tour 51">
              <a:extLst>
                <a:ext uri="{FF2B5EF4-FFF2-40B4-BE49-F238E27FC236}">
                  <a16:creationId xmlns:a16="http://schemas.microsoft.com/office/drawing/2014/main" id="{E5F37F88-880F-320F-E60C-72FE39C83F89}"/>
                </a:ext>
              </a:extLst>
            </p:cNvPr>
            <p:cNvSpPr/>
            <p:nvPr/>
          </p:nvSpPr>
          <p:spPr>
            <a:xfrm rot="5400000">
              <a:off x="9401353" y="2442000"/>
              <a:ext cx="2911371" cy="1710795"/>
            </a:xfrm>
            <a:prstGeom prst="uturnArrow">
              <a:avLst>
                <a:gd name="adj1" fmla="val 13590"/>
                <a:gd name="adj2" fmla="val 12989"/>
                <a:gd name="adj3" fmla="val 14190"/>
                <a:gd name="adj4" fmla="val 43750"/>
                <a:gd name="adj5" fmla="val 75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pic>
          <p:nvPicPr>
            <p:cNvPr id="82" name="Image 81" descr="Une image contenant triangle, ligne&#10;&#10;Description générée automatiquement">
              <a:extLst>
                <a:ext uri="{FF2B5EF4-FFF2-40B4-BE49-F238E27FC236}">
                  <a16:creationId xmlns:a16="http://schemas.microsoft.com/office/drawing/2014/main" id="{4F78B359-541F-CA7E-0EA6-E7A047600E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92778" y="4034665"/>
              <a:ext cx="760165" cy="678133"/>
            </a:xfrm>
            <a:prstGeom prst="rect">
              <a:avLst/>
            </a:prstGeom>
          </p:spPr>
        </p:pic>
        <p:pic>
          <p:nvPicPr>
            <p:cNvPr id="98" name="Image 97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6289298-0FF3-C562-C373-2475A09E3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850984" y="4380509"/>
              <a:ext cx="592130" cy="424447"/>
            </a:xfrm>
            <a:prstGeom prst="rect">
              <a:avLst/>
            </a:prstGeom>
          </p:spPr>
        </p:pic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1B637CA5-48BD-B784-0BAB-99EF0674C429}"/>
              </a:ext>
            </a:extLst>
          </p:cNvPr>
          <p:cNvGrpSpPr/>
          <p:nvPr/>
        </p:nvGrpSpPr>
        <p:grpSpPr>
          <a:xfrm>
            <a:off x="7524500" y="1711418"/>
            <a:ext cx="3300020" cy="1729427"/>
            <a:chOff x="7524500" y="1711418"/>
            <a:chExt cx="3300020" cy="1729427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E681E51-4AFF-D6F7-1480-490739DA6E54}"/>
                </a:ext>
              </a:extLst>
            </p:cNvPr>
            <p:cNvSpPr txBox="1"/>
            <p:nvPr/>
          </p:nvSpPr>
          <p:spPr>
            <a:xfrm>
              <a:off x="8672632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Quality checks are performed to verify the accuracy and validity of the synchronized data.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5F46A78F-7A61-5C9D-59B9-3716264D9A71}"/>
                </a:ext>
              </a:extLst>
            </p:cNvPr>
            <p:cNvSpPr txBox="1"/>
            <p:nvPr/>
          </p:nvSpPr>
          <p:spPr>
            <a:xfrm>
              <a:off x="9491934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Flèche vers la droite 48">
              <a:extLst>
                <a:ext uri="{FF2B5EF4-FFF2-40B4-BE49-F238E27FC236}">
                  <a16:creationId xmlns:a16="http://schemas.microsoft.com/office/drawing/2014/main" id="{78C84C04-9DB6-2E4A-6FC9-FD74E9673128}"/>
                </a:ext>
              </a:extLst>
            </p:cNvPr>
            <p:cNvSpPr/>
            <p:nvPr/>
          </p:nvSpPr>
          <p:spPr>
            <a:xfrm>
              <a:off x="7524500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9" name="Image 7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45F2F13-8C17-9F1D-A40A-E7497B657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363325" y="1756558"/>
              <a:ext cx="817945" cy="390383"/>
            </a:xfrm>
            <a:prstGeom prst="rect">
              <a:avLst/>
            </a:prstGeom>
          </p:spPr>
        </p:pic>
        <p:pic>
          <p:nvPicPr>
            <p:cNvPr id="80" name="Image 7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F0B8E12F-EA4A-E0DD-0ED2-3E6E86651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885205" y="1902032"/>
              <a:ext cx="592130" cy="424447"/>
            </a:xfrm>
            <a:prstGeom prst="rect">
              <a:avLst/>
            </a:prstGeom>
          </p:spPr>
        </p:pic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360DB840-8285-F7F0-98AA-E65D916A90AB}"/>
              </a:ext>
            </a:extLst>
          </p:cNvPr>
          <p:cNvGrpSpPr/>
          <p:nvPr/>
        </p:nvGrpSpPr>
        <p:grpSpPr>
          <a:xfrm>
            <a:off x="4314892" y="1340274"/>
            <a:ext cx="3843684" cy="2100571"/>
            <a:chOff x="4314892" y="1340274"/>
            <a:chExt cx="3843684" cy="2100571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86E78F7-B15D-D8AC-7111-8E58B980CC13}"/>
                </a:ext>
              </a:extLst>
            </p:cNvPr>
            <p:cNvSpPr txBox="1"/>
            <p:nvPr/>
          </p:nvSpPr>
          <p:spPr>
            <a:xfrm>
              <a:off x="6006688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executes the </a:t>
              </a:r>
              <a:r>
                <a:rPr lang="en-US" sz="1000" dirty="0" err="1"/>
                <a:t>synchronisation</a:t>
              </a:r>
              <a:r>
                <a:rPr lang="en-US" sz="1000" dirty="0"/>
                <a:t> process to compare and update data in its catalogue.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5ECBF96A-9351-77FF-9F39-307947B80184}"/>
                </a:ext>
              </a:extLst>
            </p:cNvPr>
            <p:cNvSpPr txBox="1"/>
            <p:nvPr/>
          </p:nvSpPr>
          <p:spPr>
            <a:xfrm>
              <a:off x="6825990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E07973AE-0340-FFC0-FFBA-ADDD1036DBB3}"/>
                </a:ext>
              </a:extLst>
            </p:cNvPr>
            <p:cNvSpPr/>
            <p:nvPr/>
          </p:nvSpPr>
          <p:spPr>
            <a:xfrm>
              <a:off x="4314892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0" name="Image 69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81B8ACBE-0890-D0EE-BEB2-4C54A07DF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93599" y="1340274"/>
              <a:ext cx="658838" cy="976898"/>
            </a:xfrm>
            <a:prstGeom prst="rect">
              <a:avLst/>
            </a:prstGeom>
          </p:spPr>
        </p:pic>
        <p:pic>
          <p:nvPicPr>
            <p:cNvPr id="71" name="Image 70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BF537660-2A5A-5F2F-1C36-824FF401B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13277" y="1340274"/>
              <a:ext cx="658838" cy="976898"/>
            </a:xfrm>
            <a:prstGeom prst="rect">
              <a:avLst/>
            </a:prstGeom>
          </p:spPr>
        </p:pic>
        <p:pic>
          <p:nvPicPr>
            <p:cNvPr id="72" name="Image 7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24E896FE-EE05-8362-D420-6755D2E5A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88208" y="1902032"/>
              <a:ext cx="592130" cy="424447"/>
            </a:xfrm>
            <a:prstGeom prst="rect">
              <a:avLst/>
            </a:prstGeom>
          </p:spPr>
        </p:pic>
        <p:sp>
          <p:nvSpPr>
            <p:cNvPr id="74" name="Flèche vers la droite 73">
              <a:extLst>
                <a:ext uri="{FF2B5EF4-FFF2-40B4-BE49-F238E27FC236}">
                  <a16:creationId xmlns:a16="http://schemas.microsoft.com/office/drawing/2014/main" id="{043A9D70-19EA-9F54-305A-34FA0ABFFF60}"/>
                </a:ext>
              </a:extLst>
            </p:cNvPr>
            <p:cNvSpPr/>
            <p:nvPr/>
          </p:nvSpPr>
          <p:spPr>
            <a:xfrm>
              <a:off x="6890516" y="1698695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5" name="Flèche vers la droite 74">
              <a:extLst>
                <a:ext uri="{FF2B5EF4-FFF2-40B4-BE49-F238E27FC236}">
                  <a16:creationId xmlns:a16="http://schemas.microsoft.com/office/drawing/2014/main" id="{5DC935FA-44DE-5188-A57B-9A0D9411FDEA}"/>
                </a:ext>
              </a:extLst>
            </p:cNvPr>
            <p:cNvSpPr/>
            <p:nvPr/>
          </p:nvSpPr>
          <p:spPr>
            <a:xfrm rot="10800000">
              <a:off x="6814973" y="1484148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09611CDE-2A24-24E5-715D-0E489CDA7732}"/>
              </a:ext>
            </a:extLst>
          </p:cNvPr>
          <p:cNvGrpSpPr/>
          <p:nvPr/>
        </p:nvGrpSpPr>
        <p:grpSpPr>
          <a:xfrm>
            <a:off x="1857629" y="1340274"/>
            <a:ext cx="3418373" cy="1946683"/>
            <a:chOff x="1857629" y="1340274"/>
            <a:chExt cx="3418373" cy="1946683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1857629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3124114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validates the received data according to its internal standards.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3943416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7" name="Image 66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E244980A-B574-3F7B-63F9-A17170419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59644" y="1340274"/>
              <a:ext cx="658838" cy="976898"/>
            </a:xfrm>
            <a:prstGeom prst="rect">
              <a:avLst/>
            </a:prstGeom>
          </p:spPr>
        </p:pic>
        <p:pic>
          <p:nvPicPr>
            <p:cNvPr id="65" name="Image 64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E669739-0D1E-4F6E-539C-C63F4F9BC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22417" y="1841712"/>
              <a:ext cx="592130" cy="424447"/>
            </a:xfrm>
            <a:prstGeom prst="rect">
              <a:avLst/>
            </a:prstGeom>
          </p:spPr>
        </p:pic>
      </p:grp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6444C167-AC10-DCF2-206B-077206A15CFB}"/>
              </a:ext>
            </a:extLst>
          </p:cNvPr>
          <p:cNvGrpSpPr/>
          <p:nvPr/>
        </p:nvGrpSpPr>
        <p:grpSpPr>
          <a:xfrm>
            <a:off x="302655" y="1089061"/>
            <a:ext cx="11666738" cy="5156180"/>
            <a:chOff x="302655" y="1089061"/>
            <a:chExt cx="11666738" cy="5156180"/>
          </a:xfrm>
        </p:grpSpPr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50E9324D-DF85-1E98-C56C-1874A2556254}"/>
                </a:ext>
              </a:extLst>
            </p:cNvPr>
            <p:cNvSpPr txBox="1"/>
            <p:nvPr/>
          </p:nvSpPr>
          <p:spPr>
            <a:xfrm>
              <a:off x="302655" y="5229578"/>
              <a:ext cx="2351672" cy="101566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</a:rPr>
                <a:t>This process may include intermediate players (IMS SP or SP managing the catalogue) depending on the specific infrastructure and tools used by the vendor and hospital.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24E8753-D89B-C1E2-53CA-4FA670B6952A}"/>
                </a:ext>
              </a:extLst>
            </p:cNvPr>
            <p:cNvSpPr/>
            <p:nvPr/>
          </p:nvSpPr>
          <p:spPr>
            <a:xfrm>
              <a:off x="2702103" y="1089061"/>
              <a:ext cx="9267290" cy="5095982"/>
            </a:xfrm>
            <a:prstGeom prst="rect">
              <a:avLst/>
            </a:prstGeom>
            <a:noFill/>
            <a:ln w="1270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735658"/>
            <a:chOff x="92653" y="1003437"/>
            <a:chExt cx="3327432" cy="5735658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492874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9474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D7F4D36-6498-84F0-98E6-8EE926BC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Master Data </a:t>
            </a:r>
            <a:r>
              <a:rPr lang="fr-FR" dirty="0" err="1"/>
              <a:t>Alignment</a:t>
            </a:r>
            <a:r>
              <a:rPr lang="fr-FR" dirty="0"/>
              <a:t> process</a:t>
            </a:r>
          </a:p>
        </p:txBody>
      </p: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D6DAB40C-E332-3109-A9B6-27C905999B18}"/>
              </a:ext>
            </a:extLst>
          </p:cNvPr>
          <p:cNvGrpSpPr/>
          <p:nvPr/>
        </p:nvGrpSpPr>
        <p:grpSpPr>
          <a:xfrm>
            <a:off x="3137929" y="3802243"/>
            <a:ext cx="3558470" cy="2037846"/>
            <a:chOff x="3137929" y="3802243"/>
            <a:chExt cx="3558470" cy="2037846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1489A57E-69A7-6895-06AC-8BB6434475DD}"/>
                </a:ext>
              </a:extLst>
            </p:cNvPr>
            <p:cNvSpPr txBox="1"/>
            <p:nvPr/>
          </p:nvSpPr>
          <p:spPr>
            <a:xfrm>
              <a:off x="3137929" y="5286091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supplier is notified and the completion of the </a:t>
              </a:r>
              <a:r>
                <a:rPr lang="en-US" sz="1000" dirty="0" err="1"/>
                <a:t>synchronisation</a:t>
              </a:r>
              <a:r>
                <a:rPr lang="en-US" sz="1000" dirty="0"/>
                <a:t> is confirmed.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FA308796-3BC7-36D2-2952-E2CCD5EDBE1D}"/>
                </a:ext>
              </a:extLst>
            </p:cNvPr>
            <p:cNvSpPr txBox="1"/>
            <p:nvPr/>
          </p:nvSpPr>
          <p:spPr>
            <a:xfrm>
              <a:off x="3987687" y="4983357"/>
              <a:ext cx="452368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GLN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0" name="Flèche vers la droite 49">
              <a:extLst>
                <a:ext uri="{FF2B5EF4-FFF2-40B4-BE49-F238E27FC236}">
                  <a16:creationId xmlns:a16="http://schemas.microsoft.com/office/drawing/2014/main" id="{B5A50DE3-5C64-EABE-03F0-C8A8E2C7C2AC}"/>
                </a:ext>
              </a:extLst>
            </p:cNvPr>
            <p:cNvSpPr/>
            <p:nvPr/>
          </p:nvSpPr>
          <p:spPr>
            <a:xfrm rot="10800000">
              <a:off x="5256070" y="4292112"/>
              <a:ext cx="1440329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91" name="Image 90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3AC176EC-E89E-464E-C22F-097EDA48D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67664" y="4256026"/>
              <a:ext cx="888308" cy="586100"/>
            </a:xfrm>
            <a:prstGeom prst="rect">
              <a:avLst/>
            </a:prstGeom>
          </p:spPr>
        </p:pic>
        <p:pic>
          <p:nvPicPr>
            <p:cNvPr id="92" name="Image 91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0B61F320-2592-7EAD-D2F1-F38B97006B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90758" y="4278057"/>
              <a:ext cx="889670" cy="564069"/>
            </a:xfrm>
            <a:prstGeom prst="rect">
              <a:avLst/>
            </a:prstGeom>
          </p:spPr>
        </p:pic>
        <p:pic>
          <p:nvPicPr>
            <p:cNvPr id="90" name="Image 89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03D5FD48-2B2A-86D1-828D-79574BA931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6200000">
              <a:off x="3817073" y="3802243"/>
              <a:ext cx="830135" cy="830135"/>
            </a:xfrm>
            <a:prstGeom prst="rect">
              <a:avLst/>
            </a:prstGeom>
          </p:spPr>
        </p:pic>
        <p:pic>
          <p:nvPicPr>
            <p:cNvPr id="83" name="Image 82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41EAF3BB-9D97-52E1-A6B2-BD23FD4041C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41130" y="4027059"/>
              <a:ext cx="592130" cy="424447"/>
            </a:xfrm>
            <a:prstGeom prst="rect">
              <a:avLst/>
            </a:prstGeom>
          </p:spPr>
        </p:pic>
      </p:grpSp>
      <p:grpSp>
        <p:nvGrpSpPr>
          <p:cNvPr id="100" name="Groupe 99">
            <a:extLst>
              <a:ext uri="{FF2B5EF4-FFF2-40B4-BE49-F238E27FC236}">
                <a16:creationId xmlns:a16="http://schemas.microsoft.com/office/drawing/2014/main" id="{86BC664B-C636-D99D-4D2D-FC7B4CB48A5A}"/>
              </a:ext>
            </a:extLst>
          </p:cNvPr>
          <p:cNvGrpSpPr/>
          <p:nvPr/>
        </p:nvGrpSpPr>
        <p:grpSpPr>
          <a:xfrm>
            <a:off x="6006688" y="3735900"/>
            <a:ext cx="3737996" cy="2146476"/>
            <a:chOff x="6006688" y="3735900"/>
            <a:chExt cx="3737996" cy="2146476"/>
          </a:xfrm>
        </p:grpSpPr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1D0A3B2B-A209-9074-17D1-F5059BACA689}"/>
                </a:ext>
              </a:extLst>
            </p:cNvPr>
            <p:cNvSpPr txBox="1"/>
            <p:nvPr/>
          </p:nvSpPr>
          <p:spPr>
            <a:xfrm>
              <a:off x="6006688" y="5328378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Hospital master files are updated with the </a:t>
              </a:r>
              <a:r>
                <a:rPr lang="en-US" sz="1000" dirty="0" err="1"/>
                <a:t>synchronised</a:t>
              </a:r>
              <a:r>
                <a:rPr lang="en-US" sz="1000" dirty="0"/>
                <a:t> data.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3C482B32-7CE8-8076-88EB-35E76C3F104A}"/>
                </a:ext>
              </a:extLst>
            </p:cNvPr>
            <p:cNvSpPr txBox="1"/>
            <p:nvPr/>
          </p:nvSpPr>
          <p:spPr>
            <a:xfrm>
              <a:off x="6825990" y="5025644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1" name="Flèche vers la droite 50">
              <a:extLst>
                <a:ext uri="{FF2B5EF4-FFF2-40B4-BE49-F238E27FC236}">
                  <a16:creationId xmlns:a16="http://schemas.microsoft.com/office/drawing/2014/main" id="{A1BEBD0B-DB22-6BFB-E6B3-FD54EC67A732}"/>
                </a:ext>
              </a:extLst>
            </p:cNvPr>
            <p:cNvSpPr/>
            <p:nvPr/>
          </p:nvSpPr>
          <p:spPr>
            <a:xfrm rot="10800000">
              <a:off x="7694870" y="4292112"/>
              <a:ext cx="2049814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84" name="Image 83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4DCBF0CA-A371-D049-040F-573D3829020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805003" y="3735900"/>
              <a:ext cx="658838" cy="976898"/>
            </a:xfrm>
            <a:prstGeom prst="rect">
              <a:avLst/>
            </a:prstGeom>
          </p:spPr>
        </p:pic>
        <p:pic>
          <p:nvPicPr>
            <p:cNvPr id="85" name="Image 84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88530B5-631A-B56D-6BFE-E9D61D25B25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664530" y="3803663"/>
              <a:ext cx="658838" cy="976898"/>
            </a:xfrm>
            <a:prstGeom prst="rect">
              <a:avLst/>
            </a:prstGeom>
          </p:spPr>
        </p:pic>
        <p:pic>
          <p:nvPicPr>
            <p:cNvPr id="86" name="Image 85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D93E43EA-617D-360E-D253-BFDA16F33B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529307" y="3869919"/>
              <a:ext cx="658838" cy="976898"/>
            </a:xfrm>
            <a:prstGeom prst="rect">
              <a:avLst/>
            </a:prstGeom>
          </p:spPr>
        </p:pic>
        <p:pic>
          <p:nvPicPr>
            <p:cNvPr id="88" name="Image 87" descr="Une image contenant Graphique, symbole, graphisme, Police&#10;&#10;Description générée automatiquement">
              <a:extLst>
                <a:ext uri="{FF2B5EF4-FFF2-40B4-BE49-F238E27FC236}">
                  <a16:creationId xmlns:a16="http://schemas.microsoft.com/office/drawing/2014/main" id="{6092F8F6-061E-B1AA-0890-52B5DD9321A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000831" y="4376734"/>
              <a:ext cx="577603" cy="515717"/>
            </a:xfrm>
            <a:prstGeom prst="rect">
              <a:avLst/>
            </a:prstGeom>
          </p:spPr>
        </p:pic>
      </p:grpSp>
      <p:grpSp>
        <p:nvGrpSpPr>
          <p:cNvPr id="99" name="Groupe 98">
            <a:extLst>
              <a:ext uri="{FF2B5EF4-FFF2-40B4-BE49-F238E27FC236}">
                <a16:creationId xmlns:a16="http://schemas.microsoft.com/office/drawing/2014/main" id="{EE07AD6B-45AD-4F00-0895-9C746A58985C}"/>
              </a:ext>
            </a:extLst>
          </p:cNvPr>
          <p:cNvGrpSpPr/>
          <p:nvPr/>
        </p:nvGrpSpPr>
        <p:grpSpPr>
          <a:xfrm>
            <a:off x="8672632" y="1841712"/>
            <a:ext cx="3039804" cy="3879804"/>
            <a:chOff x="8672632" y="1841712"/>
            <a:chExt cx="3039804" cy="3879804"/>
          </a:xfrm>
        </p:grpSpPr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4474DF6D-D27C-85E4-BA49-00BBE657BA6F}"/>
                </a:ext>
              </a:extLst>
            </p:cNvPr>
            <p:cNvSpPr txBox="1"/>
            <p:nvPr/>
          </p:nvSpPr>
          <p:spPr>
            <a:xfrm>
              <a:off x="8672632" y="5013630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Any discrepancies or inconsistencies in </a:t>
              </a:r>
              <a:r>
                <a:rPr lang="en-US" sz="1000" dirty="0" err="1"/>
                <a:t>synchronised</a:t>
              </a:r>
              <a:r>
                <a:rPr lang="en-US" sz="1000" dirty="0"/>
                <a:t> data are identified and resolved.</a:t>
              </a:r>
            </a:p>
          </p:txBody>
        </p:sp>
        <p:sp>
          <p:nvSpPr>
            <p:cNvPr id="52" name="Demi-tour 51">
              <a:extLst>
                <a:ext uri="{FF2B5EF4-FFF2-40B4-BE49-F238E27FC236}">
                  <a16:creationId xmlns:a16="http://schemas.microsoft.com/office/drawing/2014/main" id="{E5F37F88-880F-320F-E60C-72FE39C83F89}"/>
                </a:ext>
              </a:extLst>
            </p:cNvPr>
            <p:cNvSpPr/>
            <p:nvPr/>
          </p:nvSpPr>
          <p:spPr>
            <a:xfrm rot="5400000">
              <a:off x="9401353" y="2442000"/>
              <a:ext cx="2911371" cy="1710795"/>
            </a:xfrm>
            <a:prstGeom prst="uturnArrow">
              <a:avLst>
                <a:gd name="adj1" fmla="val 13590"/>
                <a:gd name="adj2" fmla="val 12989"/>
                <a:gd name="adj3" fmla="val 14190"/>
                <a:gd name="adj4" fmla="val 43750"/>
                <a:gd name="adj5" fmla="val 75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pic>
          <p:nvPicPr>
            <p:cNvPr id="82" name="Image 81" descr="Une image contenant triangle, ligne&#10;&#10;Description générée automatiquement">
              <a:extLst>
                <a:ext uri="{FF2B5EF4-FFF2-40B4-BE49-F238E27FC236}">
                  <a16:creationId xmlns:a16="http://schemas.microsoft.com/office/drawing/2014/main" id="{4F78B359-541F-CA7E-0EA6-E7A047600E8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392778" y="4034665"/>
              <a:ext cx="760165" cy="678133"/>
            </a:xfrm>
            <a:prstGeom prst="rect">
              <a:avLst/>
            </a:prstGeom>
          </p:spPr>
        </p:pic>
        <p:pic>
          <p:nvPicPr>
            <p:cNvPr id="98" name="Image 97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6289298-0FF3-C562-C373-2475A09E3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850984" y="4380509"/>
              <a:ext cx="592130" cy="424447"/>
            </a:xfrm>
            <a:prstGeom prst="rect">
              <a:avLst/>
            </a:prstGeom>
          </p:spPr>
        </p:pic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id="{1B637CA5-48BD-B784-0BAB-99EF0674C429}"/>
              </a:ext>
            </a:extLst>
          </p:cNvPr>
          <p:cNvGrpSpPr/>
          <p:nvPr/>
        </p:nvGrpSpPr>
        <p:grpSpPr>
          <a:xfrm>
            <a:off x="7524500" y="1711418"/>
            <a:ext cx="3300020" cy="1729427"/>
            <a:chOff x="7524500" y="1711418"/>
            <a:chExt cx="3300020" cy="1729427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4E681E51-4AFF-D6F7-1480-490739DA6E54}"/>
                </a:ext>
              </a:extLst>
            </p:cNvPr>
            <p:cNvSpPr txBox="1"/>
            <p:nvPr/>
          </p:nvSpPr>
          <p:spPr>
            <a:xfrm>
              <a:off x="8672632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Quality checks are performed to verify the accuracy and validity of the synchronized data.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5F46A78F-7A61-5C9D-59B9-3716264D9A71}"/>
                </a:ext>
              </a:extLst>
            </p:cNvPr>
            <p:cNvSpPr txBox="1"/>
            <p:nvPr/>
          </p:nvSpPr>
          <p:spPr>
            <a:xfrm>
              <a:off x="9491934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9" name="Flèche vers la droite 48">
              <a:extLst>
                <a:ext uri="{FF2B5EF4-FFF2-40B4-BE49-F238E27FC236}">
                  <a16:creationId xmlns:a16="http://schemas.microsoft.com/office/drawing/2014/main" id="{78C84C04-9DB6-2E4A-6FC9-FD74E9673128}"/>
                </a:ext>
              </a:extLst>
            </p:cNvPr>
            <p:cNvSpPr/>
            <p:nvPr/>
          </p:nvSpPr>
          <p:spPr>
            <a:xfrm>
              <a:off x="7524500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9" name="Image 78" descr="Une image contenant cercle, Graphique, créativité&#10;&#10;Description générée automatiquement">
              <a:extLst>
                <a:ext uri="{FF2B5EF4-FFF2-40B4-BE49-F238E27FC236}">
                  <a16:creationId xmlns:a16="http://schemas.microsoft.com/office/drawing/2014/main" id="{245F2F13-8C17-9F1D-A40A-E7497B65746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363325" y="1756558"/>
              <a:ext cx="817945" cy="390383"/>
            </a:xfrm>
            <a:prstGeom prst="rect">
              <a:avLst/>
            </a:prstGeom>
          </p:spPr>
        </p:pic>
        <p:pic>
          <p:nvPicPr>
            <p:cNvPr id="80" name="Image 79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F0B8E12F-EA4A-E0DD-0ED2-3E6E86651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885205" y="1902032"/>
              <a:ext cx="592130" cy="424447"/>
            </a:xfrm>
            <a:prstGeom prst="rect">
              <a:avLst/>
            </a:prstGeom>
          </p:spPr>
        </p:pic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360DB840-8285-F7F0-98AA-E65D916A90AB}"/>
              </a:ext>
            </a:extLst>
          </p:cNvPr>
          <p:cNvGrpSpPr/>
          <p:nvPr/>
        </p:nvGrpSpPr>
        <p:grpSpPr>
          <a:xfrm>
            <a:off x="4314892" y="1340274"/>
            <a:ext cx="3843684" cy="2100571"/>
            <a:chOff x="4314892" y="1340274"/>
            <a:chExt cx="3843684" cy="2100571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86E78F7-B15D-D8AC-7111-8E58B980CC13}"/>
                </a:ext>
              </a:extLst>
            </p:cNvPr>
            <p:cNvSpPr txBox="1"/>
            <p:nvPr/>
          </p:nvSpPr>
          <p:spPr>
            <a:xfrm>
              <a:off x="6006688" y="2732959"/>
              <a:ext cx="2151888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executes the </a:t>
              </a:r>
              <a:r>
                <a:rPr lang="en-US" sz="1000" dirty="0" err="1"/>
                <a:t>synchronisation</a:t>
              </a:r>
              <a:r>
                <a:rPr lang="en-US" sz="1000" dirty="0"/>
                <a:t> process to compare and update data in its catalogue.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5ECBF96A-9351-77FF-9F39-307947B80184}"/>
                </a:ext>
              </a:extLst>
            </p:cNvPr>
            <p:cNvSpPr txBox="1"/>
            <p:nvPr/>
          </p:nvSpPr>
          <p:spPr>
            <a:xfrm>
              <a:off x="6825990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8" name="Flèche vers la droite 47">
              <a:extLst>
                <a:ext uri="{FF2B5EF4-FFF2-40B4-BE49-F238E27FC236}">
                  <a16:creationId xmlns:a16="http://schemas.microsoft.com/office/drawing/2014/main" id="{E07973AE-0340-FFC0-FFBA-ADDD1036DBB3}"/>
                </a:ext>
              </a:extLst>
            </p:cNvPr>
            <p:cNvSpPr/>
            <p:nvPr/>
          </p:nvSpPr>
          <p:spPr>
            <a:xfrm>
              <a:off x="4314892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70" name="Image 69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81B8ACBE-0890-D0EE-BEB2-4C54A07DFC0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393599" y="1340274"/>
              <a:ext cx="658838" cy="976898"/>
            </a:xfrm>
            <a:prstGeom prst="rect">
              <a:avLst/>
            </a:prstGeom>
          </p:spPr>
        </p:pic>
        <p:pic>
          <p:nvPicPr>
            <p:cNvPr id="71" name="Image 70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BF537660-2A5A-5F2F-1C36-824FF401B89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13277" y="1340274"/>
              <a:ext cx="658838" cy="976898"/>
            </a:xfrm>
            <a:prstGeom prst="rect">
              <a:avLst/>
            </a:prstGeom>
          </p:spPr>
        </p:pic>
        <p:pic>
          <p:nvPicPr>
            <p:cNvPr id="72" name="Image 71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24E896FE-EE05-8362-D420-6755D2E5A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88208" y="1902032"/>
              <a:ext cx="592130" cy="424447"/>
            </a:xfrm>
            <a:prstGeom prst="rect">
              <a:avLst/>
            </a:prstGeom>
          </p:spPr>
        </p:pic>
        <p:sp>
          <p:nvSpPr>
            <p:cNvPr id="74" name="Flèche vers la droite 73">
              <a:extLst>
                <a:ext uri="{FF2B5EF4-FFF2-40B4-BE49-F238E27FC236}">
                  <a16:creationId xmlns:a16="http://schemas.microsoft.com/office/drawing/2014/main" id="{043A9D70-19EA-9F54-305A-34FA0ABFFF60}"/>
                </a:ext>
              </a:extLst>
            </p:cNvPr>
            <p:cNvSpPr/>
            <p:nvPr/>
          </p:nvSpPr>
          <p:spPr>
            <a:xfrm>
              <a:off x="6890516" y="1698695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75" name="Flèche vers la droite 74">
              <a:extLst>
                <a:ext uri="{FF2B5EF4-FFF2-40B4-BE49-F238E27FC236}">
                  <a16:creationId xmlns:a16="http://schemas.microsoft.com/office/drawing/2014/main" id="{5DC935FA-44DE-5188-A57B-9A0D9411FDEA}"/>
                </a:ext>
              </a:extLst>
            </p:cNvPr>
            <p:cNvSpPr/>
            <p:nvPr/>
          </p:nvSpPr>
          <p:spPr>
            <a:xfrm rot="10800000">
              <a:off x="6814973" y="1484148"/>
              <a:ext cx="499038" cy="237301"/>
            </a:xfrm>
            <a:prstGeom prst="rightArrow">
              <a:avLst/>
            </a:prstGeom>
            <a:solidFill>
              <a:schemeClr val="accent4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09611CDE-2A24-24E5-715D-0E489CDA7732}"/>
              </a:ext>
            </a:extLst>
          </p:cNvPr>
          <p:cNvGrpSpPr/>
          <p:nvPr/>
        </p:nvGrpSpPr>
        <p:grpSpPr>
          <a:xfrm>
            <a:off x="1857629" y="1340274"/>
            <a:ext cx="3418373" cy="1946683"/>
            <a:chOff x="1857629" y="1340274"/>
            <a:chExt cx="3418373" cy="1946683"/>
          </a:xfrm>
        </p:grpSpPr>
        <p:sp>
          <p:nvSpPr>
            <p:cNvPr id="14" name="Flèche vers la droite 13">
              <a:extLst>
                <a:ext uri="{FF2B5EF4-FFF2-40B4-BE49-F238E27FC236}">
                  <a16:creationId xmlns:a16="http://schemas.microsoft.com/office/drawing/2014/main" id="{0CC6F34E-9488-E654-0E4D-F8729424E635}"/>
                </a:ext>
              </a:extLst>
            </p:cNvPr>
            <p:cNvSpPr/>
            <p:nvPr/>
          </p:nvSpPr>
          <p:spPr>
            <a:xfrm>
              <a:off x="1857629" y="1711418"/>
              <a:ext cx="1653396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A05D15-F611-9E23-569F-90223C73511C}"/>
                </a:ext>
              </a:extLst>
            </p:cNvPr>
            <p:cNvSpPr txBox="1"/>
            <p:nvPr/>
          </p:nvSpPr>
          <p:spPr>
            <a:xfrm>
              <a:off x="3124114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The hospital validates the received data according to its internal standards.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BF45A3F7-934F-7273-89B1-3D6E9F95ED62}"/>
                </a:ext>
              </a:extLst>
            </p:cNvPr>
            <p:cNvSpPr txBox="1"/>
            <p:nvPr/>
          </p:nvSpPr>
          <p:spPr>
            <a:xfrm>
              <a:off x="3943416" y="2430225"/>
              <a:ext cx="51328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54545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rPr>
                <a:t>GTIN</a:t>
              </a:r>
              <a:endParaRPr kumimoji="0" lang="en-US" sz="1000" i="0" u="none" strike="noStrike" kern="1200" cap="none" spc="0" normalizeH="0" baseline="0" noProof="0" dirty="0"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67" name="Image 66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E244980A-B574-3F7B-63F9-A1717041952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59644" y="1340274"/>
              <a:ext cx="658838" cy="976898"/>
            </a:xfrm>
            <a:prstGeom prst="rect">
              <a:avLst/>
            </a:prstGeom>
          </p:spPr>
        </p:pic>
        <p:pic>
          <p:nvPicPr>
            <p:cNvPr id="65" name="Image 64" descr="Une image contenant Graphique, Caractère coloré, symbole, graphisme&#10;&#10;Description générée automatiquement">
              <a:extLst>
                <a:ext uri="{FF2B5EF4-FFF2-40B4-BE49-F238E27FC236}">
                  <a16:creationId xmlns:a16="http://schemas.microsoft.com/office/drawing/2014/main" id="{8E669739-0D1E-4F6E-539C-C63F4F9BC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22417" y="1841712"/>
              <a:ext cx="592130" cy="424447"/>
            </a:xfrm>
            <a:prstGeom prst="rect">
              <a:avLst/>
            </a:prstGeom>
          </p:spPr>
        </p:pic>
      </p:grp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6444C167-AC10-DCF2-206B-077206A15CFB}"/>
              </a:ext>
            </a:extLst>
          </p:cNvPr>
          <p:cNvGrpSpPr/>
          <p:nvPr/>
        </p:nvGrpSpPr>
        <p:grpSpPr>
          <a:xfrm>
            <a:off x="302655" y="1089061"/>
            <a:ext cx="11666738" cy="5156180"/>
            <a:chOff x="302655" y="1089061"/>
            <a:chExt cx="11666738" cy="5156180"/>
          </a:xfrm>
        </p:grpSpPr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50E9324D-DF85-1E98-C56C-1874A2556254}"/>
                </a:ext>
              </a:extLst>
            </p:cNvPr>
            <p:cNvSpPr txBox="1"/>
            <p:nvPr/>
          </p:nvSpPr>
          <p:spPr>
            <a:xfrm>
              <a:off x="302655" y="5229578"/>
              <a:ext cx="2351672" cy="101566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bg1"/>
                  </a:solidFill>
                </a:rPr>
                <a:t>This process may include intermediate players (IMS SP or SP managing the catalogue) depending on the specific infrastructure and tools used by the vendor and hospital.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24E8753-D89B-C1E2-53CA-4FA670B6952A}"/>
                </a:ext>
              </a:extLst>
            </p:cNvPr>
            <p:cNvSpPr/>
            <p:nvPr/>
          </p:nvSpPr>
          <p:spPr>
            <a:xfrm>
              <a:off x="2702103" y="1089061"/>
              <a:ext cx="9267290" cy="5095982"/>
            </a:xfrm>
            <a:prstGeom prst="rect">
              <a:avLst/>
            </a:prstGeom>
            <a:noFill/>
            <a:ln w="1270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84F1A1C4-FF17-CCE4-F263-43C9098266B0}"/>
              </a:ext>
            </a:extLst>
          </p:cNvPr>
          <p:cNvGrpSpPr/>
          <p:nvPr/>
        </p:nvGrpSpPr>
        <p:grpSpPr>
          <a:xfrm>
            <a:off x="92653" y="1003437"/>
            <a:ext cx="3327432" cy="5735658"/>
            <a:chOff x="92653" y="1003437"/>
            <a:chExt cx="3327432" cy="5735658"/>
          </a:xfrm>
        </p:grpSpPr>
        <p:sp>
          <p:nvSpPr>
            <p:cNvPr id="69" name="Demi-tour 68">
              <a:extLst>
                <a:ext uri="{FF2B5EF4-FFF2-40B4-BE49-F238E27FC236}">
                  <a16:creationId xmlns:a16="http://schemas.microsoft.com/office/drawing/2014/main" id="{84B43728-5620-28DD-779E-AD2516A9BBEE}"/>
                </a:ext>
              </a:extLst>
            </p:cNvPr>
            <p:cNvSpPr/>
            <p:nvPr/>
          </p:nvSpPr>
          <p:spPr>
            <a:xfrm>
              <a:off x="649964" y="1171130"/>
              <a:ext cx="1207665" cy="538540"/>
            </a:xfrm>
            <a:prstGeom prst="uturnArrow">
              <a:avLst>
                <a:gd name="adj1" fmla="val 25547"/>
                <a:gd name="adj2" fmla="val 25000"/>
                <a:gd name="adj3" fmla="val 26148"/>
                <a:gd name="adj4" fmla="val 43750"/>
                <a:gd name="adj5" fmla="val 78229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C11D3862-2AA7-5D58-C9AC-B415A4A22CE2}"/>
                </a:ext>
              </a:extLst>
            </p:cNvPr>
            <p:cNvSpPr txBox="1"/>
            <p:nvPr/>
          </p:nvSpPr>
          <p:spPr>
            <a:xfrm>
              <a:off x="92653" y="2732959"/>
              <a:ext cx="2151888" cy="553998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Supplier/GPO transfers the prepared master data to the hospital.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59DC5F50-9BD8-0066-F1DF-C1531777FD28}"/>
                </a:ext>
              </a:extLst>
            </p:cNvPr>
            <p:cNvSpPr txBox="1"/>
            <p:nvPr/>
          </p:nvSpPr>
          <p:spPr>
            <a:xfrm>
              <a:off x="749250" y="2430225"/>
              <a:ext cx="838691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GLN/GTIN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9005BBD0-8009-ED51-FB67-CF50D3A3970C}"/>
                </a:ext>
              </a:extLst>
            </p:cNvPr>
            <p:cNvSpPr txBox="1"/>
            <p:nvPr/>
          </p:nvSpPr>
          <p:spPr>
            <a:xfrm>
              <a:off x="177586" y="6492874"/>
              <a:ext cx="3242499" cy="246221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r>
                <a:rPr lang="en-US" sz="1000" dirty="0"/>
                <a:t>GPO: Group purchasing organizations</a:t>
              </a:r>
            </a:p>
          </p:txBody>
        </p:sp>
        <p:pic>
          <p:nvPicPr>
            <p:cNvPr id="56" name="Image 55" descr="Une image contenant capture d’écran, Graphique, texte, graphisme&#10;&#10;Description générée automatiquement">
              <a:extLst>
                <a:ext uri="{FF2B5EF4-FFF2-40B4-BE49-F238E27FC236}">
                  <a16:creationId xmlns:a16="http://schemas.microsoft.com/office/drawing/2014/main" id="{15DC68AE-D065-50A1-7D77-B946040760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5432" y="1615548"/>
              <a:ext cx="834875" cy="550845"/>
            </a:xfrm>
            <a:prstGeom prst="rect">
              <a:avLst/>
            </a:prstGeom>
          </p:spPr>
        </p:pic>
        <p:pic>
          <p:nvPicPr>
            <p:cNvPr id="60" name="Image 59" descr="Une image contenant capture d’écran, Rectangle, bleu, Graphique&#10;&#10;Description générée automatiquement">
              <a:extLst>
                <a:ext uri="{FF2B5EF4-FFF2-40B4-BE49-F238E27FC236}">
                  <a16:creationId xmlns:a16="http://schemas.microsoft.com/office/drawing/2014/main" id="{E336336E-D0FB-8D7F-AA3C-655B14493B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0350" y="1606570"/>
              <a:ext cx="889670" cy="564069"/>
            </a:xfrm>
            <a:prstGeom prst="rect">
              <a:avLst/>
            </a:prstGeom>
          </p:spPr>
        </p:pic>
        <p:pic>
          <p:nvPicPr>
            <p:cNvPr id="68" name="Image 67" descr="Une image contenant capture d’écran, Rectangle, ligne, conception&#10;&#10;Description générée automatiquement">
              <a:extLst>
                <a:ext uri="{FF2B5EF4-FFF2-40B4-BE49-F238E27FC236}">
                  <a16:creationId xmlns:a16="http://schemas.microsoft.com/office/drawing/2014/main" id="{FB961140-E803-174B-94AE-C167C52FD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13906" y="1003437"/>
              <a:ext cx="393902" cy="584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66083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1717</Words>
  <Application>Microsoft Macintosh PowerPoint</Application>
  <PresentationFormat>Grand écran</PresentationFormat>
  <Paragraphs>321</Paragraphs>
  <Slides>33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6" baseType="lpstr">
      <vt:lpstr>Arial</vt:lpstr>
      <vt:lpstr>Verdana</vt:lpstr>
      <vt:lpstr>Thème Office 2013 – 2022</vt:lpstr>
      <vt:lpstr>Definition of business process</vt:lpstr>
      <vt:lpstr>Master Data Alignment process</vt:lpstr>
      <vt:lpstr>Master Data Alignment process</vt:lpstr>
      <vt:lpstr>Master Data Alignment process</vt:lpstr>
      <vt:lpstr>Master Data Alignment process</vt:lpstr>
      <vt:lpstr>Master Data Alignment process</vt:lpstr>
      <vt:lpstr>Master Data Alignment process</vt:lpstr>
      <vt:lpstr>Master Data Alignment process</vt:lpstr>
      <vt:lpstr>Master Data Alignment process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Basic catalogue management (HCP)</vt:lpstr>
      <vt:lpstr>Catalogue data flow</vt:lpstr>
      <vt:lpstr>Catalogue data flow</vt:lpstr>
      <vt:lpstr>Catalogue data flow</vt:lpstr>
      <vt:lpstr>Catalogue data flow</vt:lpstr>
      <vt:lpstr>Catalogue data flow</vt:lpstr>
      <vt:lpstr>Catalogue data flow</vt:lpstr>
      <vt:lpstr>Catalogue data flow</vt:lpstr>
      <vt:lpstr>Catalogue data flow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49</cp:revision>
  <dcterms:created xsi:type="dcterms:W3CDTF">2023-01-10T11:12:26Z</dcterms:created>
  <dcterms:modified xsi:type="dcterms:W3CDTF">2024-11-08T10:06:56Z</dcterms:modified>
</cp:coreProperties>
</file>